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61" r:id="rId3"/>
    <p:sldId id="364" r:id="rId4"/>
    <p:sldId id="392" r:id="rId5"/>
    <p:sldId id="393" r:id="rId6"/>
    <p:sldId id="410" r:id="rId7"/>
    <p:sldId id="367" r:id="rId8"/>
    <p:sldId id="368" r:id="rId9"/>
    <p:sldId id="385" r:id="rId10"/>
    <p:sldId id="386" r:id="rId11"/>
    <p:sldId id="395" r:id="rId12"/>
    <p:sldId id="391" r:id="rId13"/>
    <p:sldId id="390" r:id="rId14"/>
    <p:sldId id="369" r:id="rId15"/>
    <p:sldId id="370" r:id="rId16"/>
    <p:sldId id="371" r:id="rId17"/>
    <p:sldId id="354" r:id="rId18"/>
    <p:sldId id="322" r:id="rId19"/>
    <p:sldId id="323" r:id="rId20"/>
    <p:sldId id="324" r:id="rId21"/>
    <p:sldId id="349" r:id="rId22"/>
    <p:sldId id="376" r:id="rId23"/>
    <p:sldId id="332" r:id="rId24"/>
    <p:sldId id="333" r:id="rId25"/>
    <p:sldId id="351" r:id="rId26"/>
    <p:sldId id="344" r:id="rId27"/>
    <p:sldId id="353" r:id="rId28"/>
    <p:sldId id="346" r:id="rId29"/>
    <p:sldId id="398" r:id="rId30"/>
    <p:sldId id="356" r:id="rId31"/>
    <p:sldId id="358" r:id="rId32"/>
    <p:sldId id="335" r:id="rId33"/>
    <p:sldId id="404" r:id="rId34"/>
    <p:sldId id="405" r:id="rId35"/>
    <p:sldId id="408" r:id="rId36"/>
    <p:sldId id="406" r:id="rId37"/>
    <p:sldId id="412" r:id="rId38"/>
    <p:sldId id="413" r:id="rId39"/>
    <p:sldId id="414" r:id="rId40"/>
    <p:sldId id="415" r:id="rId41"/>
    <p:sldId id="396" r:id="rId4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2"/>
    <a:srgbClr val="6AADE4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5"/>
    <p:restoredTop sz="86751"/>
  </p:normalViewPr>
  <p:slideViewPr>
    <p:cSldViewPr>
      <p:cViewPr varScale="1">
        <p:scale>
          <a:sx n="113" d="100"/>
          <a:sy n="113" d="100"/>
        </p:scale>
        <p:origin x="21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74B5C52-38FC-7E46-8568-A8F7250EEA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0353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A82773-BA26-2F49-9C7A-E5B1E47FFA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4567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AEAA08D-7EF6-434C-8D8C-963B303C6558}" type="slidenum">
              <a:rPr lang="en-GB" altLang="en-US" smtClean="0"/>
              <a:pPr eaLnBrk="1" hangingPunct="1">
                <a:defRPr/>
              </a:pPr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en-US" baseline="0" dirty="0"/>
          </a:p>
          <a:p>
            <a:pPr marL="0" indent="0" eaLnBrk="1" hangingPunct="1">
              <a:buFontTx/>
              <a:buNone/>
              <a:defRPr/>
            </a:pPr>
            <a:endParaRPr lang="en-US" altLang="en-US" baseline="0" dirty="0"/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1759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</a:t>
            </a:r>
            <a:r>
              <a:rPr lang="en-GB" baseline="0" dirty="0"/>
              <a:t> the action space gets, whatever method you use will become computationally expensive. This is typically solved with a summary action space. </a:t>
            </a:r>
          </a:p>
          <a:p>
            <a:r>
              <a:rPr lang="en-GB" baseline="0" dirty="0"/>
              <a:t>Two orders of magnitude actions!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32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08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39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Equal if not better.</a:t>
            </a:r>
            <a:r>
              <a:rPr lang="en-GB" baseline="0"/>
              <a:t> Same success but quicker. But no longer hand-coded.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365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383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107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16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It is very attractive to use machine learning for dialogue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81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THAI is similar to HI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7255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New probability is much higher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new action is much better</a:t>
            </a:r>
            <a:r>
              <a:rPr lang="en-GB" baseline="0" dirty="0"/>
              <a:t> than the one taken before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296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Concepts: domain, slots, values</a:t>
            </a:r>
          </a:p>
          <a:p>
            <a:r>
              <a:rPr lang="en-US" dirty="0"/>
              <a:t>We can represent these as distributed vector representations </a:t>
            </a:r>
          </a:p>
          <a:p>
            <a:r>
              <a:rPr lang="en-US" dirty="0"/>
              <a:t>We can induce semantic information via counter-fitting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1770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do we have in the ontology?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does the user refer to?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does the system refer to?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do we keep track of context?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76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- Example of rewards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096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/>
              <a:t>Explain that Q is long term user satisfaction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018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F67F16-4961-B442-BBB4-C80B02B75E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51520" y="332656"/>
            <a:ext cx="2592288" cy="792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2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03CB8-C217-7648-93FA-88D113E971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757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61CA-E9A9-9449-B006-753F50CE3B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453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7581-6A4A-B14A-85FC-08F75FC547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51520" y="6309320"/>
            <a:ext cx="1728192" cy="4320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166EA-D8B5-FF4D-845A-15B598EDC1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825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D456B-9703-1C46-A36C-AA7BABA9C7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948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D7DA1-EBFC-4D4C-B413-55260BA703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26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1504C-BF29-3045-9C62-18E7D778D6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7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03B1F-BD17-2A4A-85D1-CB4B647AC2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385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1FD50-56E8-9348-B3A4-593B47D278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3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81678-BFDF-4545-9547-E1B4C2CA7B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36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037D79-7212-4F45-83CE-990B5CB934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emf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Deep learning for natural </a:t>
            </a:r>
            <a:r>
              <a:rPr lang="en-US" altLang="en-US"/>
              <a:t>dialogue modelling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3800475"/>
            <a:ext cx="8374063" cy="5397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Calibri" pitchFamily="34" charset="0"/>
              </a:rPr>
              <a:t>Milica</a:t>
            </a:r>
            <a:r>
              <a:rPr lang="en-US">
                <a:latin typeface="Calibri" pitchFamily="34" charset="0"/>
              </a:rPr>
              <a:t> Ga</a:t>
            </a:r>
            <a:r>
              <a:rPr lang="sr-Latn-CS" err="1">
                <a:latin typeface="Calibri" pitchFamily="34" charset="0"/>
              </a:rPr>
              <a:t>š</a:t>
            </a:r>
            <a:r>
              <a:rPr lang="en-US" err="1">
                <a:latin typeface="Calibri" pitchFamily="34" charset="0"/>
              </a:rPr>
              <a:t>i</a:t>
            </a:r>
            <a:r>
              <a:rPr lang="sr-Latn-CS" err="1">
                <a:latin typeface="Calibri" pitchFamily="34" charset="0"/>
              </a:rPr>
              <a:t>ć</a:t>
            </a:r>
            <a:endParaRPr lang="en-US"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4175" y="5548313"/>
            <a:ext cx="83740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solidFill>
                  <a:schemeClr val="tx2"/>
                </a:solidFill>
              </a:rPr>
              <a:t>Dialogue Group, Heinrich Heine University Düsseldorf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Semantically-constrained word vectors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2094804"/>
            <a:ext cx="8374063" cy="3293866"/>
          </a:xfrm>
        </p:spPr>
      </p:pic>
      <p:sp>
        <p:nvSpPr>
          <p:cNvPr id="5" name="TextBox 4"/>
          <p:cNvSpPr txBox="1"/>
          <p:nvPr/>
        </p:nvSpPr>
        <p:spPr>
          <a:xfrm>
            <a:off x="251520" y="5446965"/>
            <a:ext cx="868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Mrkšić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Ó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Séaghdha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Thomson, 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Gašić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Rojas-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Barahona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Su, Vandyke, Wen and Young.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Counter-fitting Word Vectors to Linguistic Constraints.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NAACL, 2016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4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Multi-domain belief tracking with knowledge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17" y="1708150"/>
            <a:ext cx="6005378" cy="4067175"/>
          </a:xfrm>
        </p:spPr>
      </p:pic>
    </p:spTree>
    <p:extLst>
      <p:ext uri="{BB962C8B-B14F-4D97-AF65-F5344CB8AC3E}">
        <p14:creationId xmlns:p14="http://schemas.microsoft.com/office/powerpoint/2010/main" val="31146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Datasets are collected in a Wizard of Oz setting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97064"/>
              </p:ext>
            </p:extLst>
          </p:nvPr>
        </p:nvGraphicFramePr>
        <p:xfrm>
          <a:off x="1523206" y="2852936"/>
          <a:ext cx="609600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WOZ</a:t>
                      </a:r>
                      <a:r>
                        <a:rPr lang="en-US" baseline="0" dirty="0"/>
                        <a:t> 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MultiWOZ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  <a:r>
                        <a:rPr lang="en-US" baseline="0" dirty="0"/>
                        <a:t> of dialogues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9855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48">
                <a:tc>
                  <a:txBody>
                    <a:bodyPr/>
                    <a:lstStyle/>
                    <a:p>
                      <a:r>
                        <a:rPr lang="en-US" dirty="0"/>
                        <a:t># of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48">
                <a:tc>
                  <a:txBody>
                    <a:bodyPr/>
                    <a:lstStyle/>
                    <a:p>
                      <a:r>
                        <a:rPr lang="en-US" dirty="0"/>
                        <a:t>Avg. # of 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slots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6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1461"/>
              </p:ext>
            </p:extLst>
          </p:nvPr>
        </p:nvGraphicFramePr>
        <p:xfrm>
          <a:off x="384175" y="1708150"/>
          <a:ext cx="83740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NBT-KS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NBT-KS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96.4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85.3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97.6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93.6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98.1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86.4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2123728" y="1772816"/>
            <a:ext cx="32403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WOZ 2.0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0984" y="1772816"/>
            <a:ext cx="32403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MultiWOZ</a:t>
            </a:r>
            <a:r>
              <a:rPr lang="en-US"/>
              <a:t> (restaurants)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969331"/>
              </p:ext>
            </p:extLst>
          </p:nvPr>
        </p:nvGraphicFramePr>
        <p:xfrm>
          <a:off x="1523207" y="397266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Uniform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NBT-KS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Average</a:t>
                      </a:r>
                      <a:r>
                        <a:rPr lang="en-US" baseline="0"/>
                        <a:t> Accuracy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93.2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707904" y="4032265"/>
            <a:ext cx="37444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MultiWOZ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520" y="5518973"/>
            <a:ext cx="868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itchFamily="34" charset="0"/>
              </a:rPr>
              <a:t>Ramadan, Budzianowski,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Ga</a:t>
            </a:r>
            <a:r>
              <a:rPr lang="sr-Latn-CS" dirty="0" err="1">
                <a:latin typeface="Calibri" charset="0"/>
                <a:ea typeface="Calibri" charset="0"/>
                <a:cs typeface="Calibri" charset="0"/>
              </a:rPr>
              <a:t>š</a:t>
            </a:r>
            <a:r>
              <a:rPr lang="en-GB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sr-Latn-CS" dirty="0" err="1">
                <a:latin typeface="Calibri" charset="0"/>
                <a:ea typeface="Calibri" charset="0"/>
                <a:cs typeface="Calibri" charset="0"/>
              </a:rPr>
              <a:t>ć</a:t>
            </a:r>
            <a:r>
              <a:rPr lang="en-GB" dirty="0">
                <a:latin typeface="Calibri" pitchFamily="34" charset="0"/>
              </a:rPr>
              <a:t>, </a:t>
            </a:r>
            <a:r>
              <a:rPr lang="en-GB" i="1" dirty="0">
                <a:latin typeface="Calibri" pitchFamily="34" charset="0"/>
              </a:rPr>
              <a:t>Large-Scale Multi-Domain Belief Tracking with Knowledge Sharing</a:t>
            </a:r>
            <a:r>
              <a:rPr lang="en-GB" dirty="0">
                <a:latin typeface="Calibri" pitchFamily="34" charset="0"/>
              </a:rPr>
              <a:t>, ACL, 2018</a:t>
            </a:r>
          </a:p>
        </p:txBody>
      </p:sp>
    </p:spTree>
    <p:extLst>
      <p:ext uri="{BB962C8B-B14F-4D97-AF65-F5344CB8AC3E}">
        <p14:creationId xmlns:p14="http://schemas.microsoft.com/office/powerpoint/2010/main" val="4533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Belief tracking vs policy optimisation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2810627"/>
            <a:ext cx="8374063" cy="18622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50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Reinforcement learning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86357" y="2636912"/>
            <a:ext cx="2016125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/>
              <a:t>Dialogue system</a:t>
            </a:r>
          </a:p>
        </p:txBody>
      </p:sp>
      <p:cxnSp>
        <p:nvCxnSpPr>
          <p:cNvPr id="14" name="Elbow Connector 13"/>
          <p:cNvCxnSpPr>
            <a:stCxn id="12" idx="2"/>
            <a:endCxn id="17" idx="2"/>
          </p:cNvCxnSpPr>
          <p:nvPr/>
        </p:nvCxnSpPr>
        <p:spPr>
          <a:xfrm rot="5400000" flipH="1">
            <a:off x="4282506" y="1781182"/>
            <a:ext cx="245732" cy="4778097"/>
          </a:xfrm>
          <a:prstGeom prst="bentConnector3">
            <a:avLst>
              <a:gd name="adj1" fmla="val -162975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7" idx="0"/>
            <a:endCxn id="12" idx="0"/>
          </p:cNvCxnSpPr>
          <p:nvPr/>
        </p:nvCxnSpPr>
        <p:spPr>
          <a:xfrm rot="5400000" flipH="1" flipV="1">
            <a:off x="4341495" y="311740"/>
            <a:ext cx="127752" cy="4778097"/>
          </a:xfrm>
          <a:prstGeom prst="bentConnector3">
            <a:avLst>
              <a:gd name="adj1" fmla="val 521114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1"/>
          </p:cNvCxnSpPr>
          <p:nvPr/>
        </p:nvCxnSpPr>
        <p:spPr>
          <a:xfrm>
            <a:off x="2738869" y="3455294"/>
            <a:ext cx="3047488" cy="97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16"/>
          <p:cNvSpPr txBox="1">
            <a:spLocks noChangeArrowheads="1"/>
          </p:cNvSpPr>
          <p:nvPr/>
        </p:nvSpPr>
        <p:spPr bwMode="auto">
          <a:xfrm>
            <a:off x="4034630" y="4318357"/>
            <a:ext cx="103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action a</a:t>
            </a:r>
            <a:r>
              <a:rPr lang="en-GB" altLang="en-US" baseline="-25000"/>
              <a:t>t</a:t>
            </a:r>
            <a:endParaRPr lang="en-GB" altLang="en-US"/>
          </a:p>
        </p:txBody>
      </p:sp>
      <p:sp>
        <p:nvSpPr>
          <p:cNvPr id="24584" name="TextBox 17"/>
          <p:cNvSpPr txBox="1">
            <a:spLocks noChangeArrowheads="1"/>
          </p:cNvSpPr>
          <p:nvPr/>
        </p:nvSpPr>
        <p:spPr bwMode="auto">
          <a:xfrm>
            <a:off x="4035933" y="3074364"/>
            <a:ext cx="1074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reward </a:t>
            </a:r>
            <a:r>
              <a:rPr lang="en-GB" altLang="en-US" err="1"/>
              <a:t>r</a:t>
            </a:r>
            <a:r>
              <a:rPr lang="en-GB" altLang="en-US" baseline="-25000" err="1"/>
              <a:t>t</a:t>
            </a:r>
            <a:endParaRPr lang="en-GB" altLang="en-US"/>
          </a:p>
        </p:txBody>
      </p:sp>
      <p:sp>
        <p:nvSpPr>
          <p:cNvPr id="24585" name="TextBox 18"/>
          <p:cNvSpPr txBox="1">
            <a:spLocks noChangeArrowheads="1"/>
          </p:cNvSpPr>
          <p:nvPr/>
        </p:nvSpPr>
        <p:spPr bwMode="auto">
          <a:xfrm>
            <a:off x="3923928" y="1684665"/>
            <a:ext cx="171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observations </a:t>
            </a:r>
            <a:r>
              <a:rPr lang="en-GB" altLang="en-US" err="1"/>
              <a:t>o</a:t>
            </a:r>
            <a:r>
              <a:rPr lang="en-GB" altLang="en-US" baseline="-25000" err="1"/>
              <a:t>t</a:t>
            </a:r>
            <a:endParaRPr lang="en-GB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75269" y="3776689"/>
            <a:ext cx="1638300" cy="368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belief states </a:t>
            </a:r>
            <a:r>
              <a:rPr lang="en-GB" altLang="en-US" err="1"/>
              <a:t>b</a:t>
            </a:r>
            <a:r>
              <a:rPr lang="en-GB" altLang="en-US" baseline="-25000" err="1"/>
              <a:t>t</a:t>
            </a:r>
            <a:endParaRPr lang="en-GB" altLang="en-US"/>
          </a:p>
        </p:txBody>
      </p:sp>
      <p:pic>
        <p:nvPicPr>
          <p:cNvPr id="17" name="Picture 71" descr="MCj04061060000[1]">
            <a:hlinkClick r:id="" action="ppaction://noaction">
              <a:snd r:embed="rId3" name="B14xxx-001-080228_151607_0000313_0000497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673" y="2764664"/>
            <a:ext cx="15113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4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583" grpId="0"/>
      <p:bldP spid="24584" grpId="0"/>
      <p:bldP spid="24585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Reinforcement learning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383271" y="4694497"/>
            <a:ext cx="14081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Policy</a:t>
            </a:r>
          </a:p>
          <a:p>
            <a:pPr eaLnBrk="1" hangingPunct="1"/>
            <a:endParaRPr lang="en-GB" altLang="en-US" baseline="-25000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5786357" y="2636912"/>
            <a:ext cx="2016125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/>
              <a:t>Dialogue system</a:t>
            </a:r>
          </a:p>
        </p:txBody>
      </p:sp>
      <p:cxnSp>
        <p:nvCxnSpPr>
          <p:cNvPr id="17" name="Elbow Connector 16"/>
          <p:cNvCxnSpPr/>
          <p:nvPr/>
        </p:nvCxnSpPr>
        <p:spPr>
          <a:xfrm rot="5400000" flipH="1">
            <a:off x="4282506" y="1781182"/>
            <a:ext cx="245732" cy="4778097"/>
          </a:xfrm>
          <a:prstGeom prst="bentConnector3">
            <a:avLst>
              <a:gd name="adj1" fmla="val -162975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 flipH="1" flipV="1">
            <a:off x="4341495" y="311740"/>
            <a:ext cx="127752" cy="4778097"/>
          </a:xfrm>
          <a:prstGeom prst="bentConnector3">
            <a:avLst>
              <a:gd name="adj1" fmla="val 521114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38869" y="3455294"/>
            <a:ext cx="3047488" cy="97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4034630" y="4318357"/>
            <a:ext cx="103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action a</a:t>
            </a:r>
            <a:r>
              <a:rPr lang="en-GB" altLang="en-US" baseline="-25000"/>
              <a:t>t</a:t>
            </a:r>
            <a:endParaRPr lang="en-GB" altLang="en-US"/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4035933" y="3074364"/>
            <a:ext cx="1074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reward </a:t>
            </a:r>
            <a:r>
              <a:rPr lang="en-GB" altLang="en-US" err="1"/>
              <a:t>r</a:t>
            </a:r>
            <a:r>
              <a:rPr lang="en-GB" altLang="en-US" baseline="-25000" err="1"/>
              <a:t>t</a:t>
            </a:r>
            <a:endParaRPr lang="en-GB" altLang="en-US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3923928" y="1684665"/>
            <a:ext cx="171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observations </a:t>
            </a:r>
            <a:r>
              <a:rPr lang="en-GB" altLang="en-US" err="1"/>
              <a:t>o</a:t>
            </a:r>
            <a:r>
              <a:rPr lang="en-GB" altLang="en-US" baseline="-25000" err="1"/>
              <a:t>t</a:t>
            </a:r>
            <a:endParaRPr lang="en-GB" alt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75269" y="3776689"/>
            <a:ext cx="1638300" cy="368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belief states </a:t>
            </a:r>
            <a:r>
              <a:rPr lang="en-GB" altLang="en-US" err="1"/>
              <a:t>b</a:t>
            </a:r>
            <a:r>
              <a:rPr lang="en-GB" altLang="en-US" baseline="-25000" err="1"/>
              <a:t>t</a:t>
            </a:r>
            <a:endParaRPr lang="en-GB" altLang="en-US"/>
          </a:p>
        </p:txBody>
      </p:sp>
      <p:pic>
        <p:nvPicPr>
          <p:cNvPr id="24" name="Picture 71" descr="MCj04061060000[1]">
            <a:hlinkClick r:id="" action="ppaction://noaction">
              <a:snd r:embed="rId3" name="B14xxx-001-080228_151607_0000313_0000497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673" y="2764664"/>
            <a:ext cx="15113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866" y="5301208"/>
            <a:ext cx="1163232" cy="3211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538994" y="4771194"/>
            <a:ext cx="2954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Long term user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5264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Return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Value function</a:t>
            </a:r>
          </a:p>
          <a:p>
            <a:endParaRPr lang="en-GB"/>
          </a:p>
          <a:p>
            <a:r>
              <a:rPr lang="en-GB"/>
              <a:t>Q-function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736091"/>
            <a:ext cx="3838178" cy="671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029712"/>
            <a:ext cx="5233268" cy="625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985713"/>
            <a:ext cx="4636244" cy="11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7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Reinforcement Learning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function, Q-function or policy approximated via a neural network</a:t>
            </a:r>
          </a:p>
          <a:p>
            <a:r>
              <a:rPr lang="en-US" dirty="0"/>
              <a:t>(+) approximation by non-linear functions </a:t>
            </a:r>
            <a:br>
              <a:rPr lang="en-US" dirty="0"/>
            </a:br>
            <a:r>
              <a:rPr lang="en-US" dirty="0"/>
              <a:t>      (as preferred in reinforcement learning)</a:t>
            </a:r>
          </a:p>
          <a:p>
            <a:r>
              <a:rPr lang="en-US" dirty="0"/>
              <a:t>(-)  </a:t>
            </a:r>
            <a:r>
              <a:rPr lang="en-US" dirty="0" err="1"/>
              <a:t>optimisation</a:t>
            </a:r>
            <a:r>
              <a:rPr lang="en-US" dirty="0"/>
              <a:t> algorithms find only local optima.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207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Q-network (DQN)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Q-function is approximated as a deep neural network, the gradient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(-) a biased estimate</a:t>
            </a:r>
          </a:p>
          <a:p>
            <a:r>
              <a:rPr lang="en-US" dirty="0"/>
              <a:t>(-) states are correlated</a:t>
            </a:r>
          </a:p>
          <a:p>
            <a:r>
              <a:rPr lang="en-US" dirty="0"/>
              <a:t>(-) targets are non-stationary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6872"/>
            <a:ext cx="6300192" cy="8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question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024336" cy="13972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2493960" cy="167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48" y="1700808"/>
            <a:ext cx="2557451" cy="162961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5443" y="3953167"/>
            <a:ext cx="8374063" cy="193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Current dialogue models are unnatural, narrow in domain and frustrating for users.</a:t>
            </a:r>
          </a:p>
          <a:p>
            <a:r>
              <a:rPr lang="en-US" kern="0" dirty="0"/>
              <a:t>How do we build a continuously evolving dialogue model capable of natural conversation?</a:t>
            </a:r>
          </a:p>
        </p:txBody>
      </p:sp>
    </p:spTree>
    <p:extLst>
      <p:ext uri="{BB962C8B-B14F-4D97-AF65-F5344CB8AC3E}">
        <p14:creationId xmlns:p14="http://schemas.microsoft.com/office/powerpoint/2010/main" val="1595271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approximation as a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Policy is </a:t>
            </a:r>
            <a:r>
              <a:rPr lang="en-US" err="1"/>
              <a:t>parameterised</a:t>
            </a:r>
            <a:endParaRPr lang="en-US"/>
          </a:p>
          <a:p>
            <a:r>
              <a:rPr lang="en-US"/>
              <a:t>The objective function is the value of the initial state</a:t>
            </a:r>
          </a:p>
          <a:p>
            <a:r>
              <a:rPr lang="en-US"/>
              <a:t>Policy gradient theorem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Directly used in REINFORCE, but also in actor-critic methods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84984"/>
            <a:ext cx="6421462" cy="9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48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Actor-critic framework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66" y="1708150"/>
            <a:ext cx="5354880" cy="40671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64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action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5" y="1708150"/>
            <a:ext cx="8009942" cy="4067175"/>
          </a:xfrm>
        </p:spPr>
      </p:pic>
    </p:spTree>
    <p:extLst>
      <p:ext uri="{BB962C8B-B14F-4D97-AF65-F5344CB8AC3E}">
        <p14:creationId xmlns:p14="http://schemas.microsoft.com/office/powerpoint/2010/main" val="175867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Too many interactions are needed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 learning slow, many interactions required (--&gt; typically only 10 actions)</a:t>
            </a:r>
          </a:p>
          <a:p>
            <a:endParaRPr lang="en-US" dirty="0"/>
          </a:p>
          <a:p>
            <a:r>
              <a:rPr lang="en-US" dirty="0"/>
              <a:t>Solution: experience reply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Outcome: Ability to learn on two order of magnitude larger action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7367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ACER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Actor critic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Uses experience reply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Estimates Q-function off-policy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Uses Retrace algorithm to compute the targets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Uses trust-region policy </a:t>
            </a:r>
            <a:r>
              <a:rPr lang="en-US" dirty="0" err="1"/>
              <a:t>optimisation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87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Experience replay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Off-policy learning follows a </a:t>
            </a:r>
            <a:r>
              <a:rPr lang="en-US" err="1"/>
              <a:t>behaviour</a:t>
            </a:r>
            <a:r>
              <a:rPr lang="en-US"/>
              <a:t> policy 𝛍 while </a:t>
            </a:r>
            <a:r>
              <a:rPr lang="en-US" err="1"/>
              <a:t>optimising</a:t>
            </a:r>
            <a:r>
              <a:rPr lang="en-US"/>
              <a:t> target policy 𝛑</a:t>
            </a:r>
          </a:p>
          <a:p>
            <a:r>
              <a:rPr lang="en-US"/>
              <a:t>This allows for the previous experience to be ‘replayed’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Correct the sampling bias with importance sampling ratio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4074537" y="3171013"/>
            <a:ext cx="1846521" cy="393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/>
          <p:cNvSpPr/>
          <p:nvPr/>
        </p:nvSpPr>
        <p:spPr>
          <a:xfrm rot="17964665">
            <a:off x="6056514" y="3356050"/>
            <a:ext cx="628856" cy="119416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9252" y="3189845"/>
            <a:ext cx="233916" cy="2391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0967" y="3189845"/>
            <a:ext cx="233916" cy="2391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39727" y="3189845"/>
            <a:ext cx="233916" cy="2391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05279" y="3189845"/>
            <a:ext cx="233916" cy="2391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70831" y="3189845"/>
            <a:ext cx="233916" cy="2391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1204104" y="3891044"/>
            <a:ext cx="1007109" cy="723641"/>
          </a:xfrm>
          <a:prstGeom prst="ca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ysClr val="windowText" lastClr="000000"/>
                </a:solidFill>
              </a:rPr>
              <a:t>ER Pool</a:t>
            </a:r>
          </a:p>
        </p:txBody>
      </p:sp>
      <p:sp>
        <p:nvSpPr>
          <p:cNvPr id="16" name="Oval 15"/>
          <p:cNvSpPr/>
          <p:nvPr/>
        </p:nvSpPr>
        <p:spPr>
          <a:xfrm rot="5400000">
            <a:off x="3237976" y="4143104"/>
            <a:ext cx="233916" cy="2391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5400000">
            <a:off x="2809858" y="4036287"/>
            <a:ext cx="1084916" cy="44384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35357" y="3825798"/>
            <a:ext cx="233916" cy="2391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35357" y="4463396"/>
            <a:ext cx="233916" cy="2391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11213" y="4252865"/>
            <a:ext cx="919182" cy="534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95563" y="3901730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Sample</a:t>
            </a:r>
          </a:p>
        </p:txBody>
      </p:sp>
      <p:sp>
        <p:nvSpPr>
          <p:cNvPr id="22" name="Left Brace 21"/>
          <p:cNvSpPr/>
          <p:nvPr/>
        </p:nvSpPr>
        <p:spPr>
          <a:xfrm rot="16200000">
            <a:off x="1827279" y="2642460"/>
            <a:ext cx="269444" cy="2085496"/>
          </a:xfrm>
          <a:prstGeom prst="leftBrace">
            <a:avLst>
              <a:gd name="adj1" fmla="val 43605"/>
              <a:gd name="adj2" fmla="val 38641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91680" y="3189845"/>
            <a:ext cx="233916" cy="2391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57" y="3052779"/>
            <a:ext cx="4857578" cy="1888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02" y="5512505"/>
            <a:ext cx="7045479" cy="6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52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Truncated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we use importance weights for each sample in the trajectory we can easily obtain vanishing or exploding trajectories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This is why we need to truncate the importance sampling weights</a:t>
            </a:r>
          </a:p>
          <a:p>
            <a:r>
              <a:rPr lang="en-GB" dirty="0"/>
              <a:t>We need to add a bias correction term to take into account that we are making an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64" y="2333925"/>
            <a:ext cx="3839220" cy="22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6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 function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708150"/>
            <a:ext cx="8076257" cy="4067175"/>
          </a:xfrm>
        </p:spPr>
        <p:txBody>
          <a:bodyPr/>
          <a:lstStyle/>
          <a:p>
            <a:r>
              <a:rPr lang="en-GB" dirty="0"/>
              <a:t>Modified loss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Targets are estimated via </a:t>
            </a:r>
            <a:r>
              <a:rPr lang="en-GB" i="1" dirty="0"/>
              <a:t>Retrace algorithm </a:t>
            </a:r>
          </a:p>
          <a:p>
            <a:r>
              <a:rPr lang="en-GB" dirty="0"/>
              <a:t>non-biased estimates with small variance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03" y="2204864"/>
            <a:ext cx="3794005" cy="464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365104"/>
            <a:ext cx="8759825" cy="9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9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Trust-region policy optimisation (TRPO)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Small changes in the parameter space can lead to erratic changes in the output policy. </a:t>
            </a:r>
          </a:p>
          <a:p>
            <a:r>
              <a:rPr lang="en-GB"/>
              <a:t>Solution: natural gradient, but expensive to compute. </a:t>
            </a:r>
          </a:p>
          <a:p>
            <a:r>
              <a:rPr lang="en-GB"/>
              <a:t>Distance metric in natural gradient can be approximated as the KL divergence.</a:t>
            </a:r>
          </a:p>
          <a:p>
            <a:r>
              <a:rPr lang="en-GB"/>
              <a:t>TRPO approximates KL divergence using first order Taylor expansion and limits the KL divergence between policies of subsequent parameters.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90" y="5022402"/>
            <a:ext cx="4882232" cy="7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4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neural network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9222"/>
            <a:ext cx="4755957" cy="40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9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learning for dialogue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73262"/>
            <a:ext cx="2120900" cy="16637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2060848"/>
            <a:ext cx="1765300" cy="153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48" y="2060848"/>
            <a:ext cx="2120900" cy="154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3" y="3636962"/>
            <a:ext cx="2241079" cy="22410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63" y="3789040"/>
            <a:ext cx="2492111" cy="1428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89040"/>
            <a:ext cx="184813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7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dirty="0"/>
              <a:t>Cambridge restaurant domain: </a:t>
            </a:r>
            <a:r>
              <a:rPr lang="en-US" altLang="zh-TW" dirty="0"/>
              <a:t>100 venues, 6 slots, 3 </a:t>
            </a:r>
            <a:r>
              <a:rPr lang="en-US" altLang="zh-TW" dirty="0" err="1"/>
              <a:t>requestable</a:t>
            </a:r>
            <a:endParaRPr lang="en-US" altLang="zh-TW" dirty="0"/>
          </a:p>
          <a:p>
            <a:pPr marL="258763" lvl="1" indent="-342900"/>
            <a:r>
              <a:rPr lang="en-US" altLang="zh-TW" dirty="0"/>
              <a:t>Belief state input of size 268 (last system act, distribution over </a:t>
            </a:r>
            <a:r>
              <a:rPr lang="en-US" altLang="zh-TW" u="sng" dirty="0"/>
              <a:t>user intent</a:t>
            </a:r>
            <a:r>
              <a:rPr lang="en-US" altLang="zh-TW" dirty="0"/>
              <a:t> </a:t>
            </a:r>
            <a:r>
              <a:rPr lang="mr-IN" altLang="zh-TW" dirty="0"/>
              <a:t>…</a:t>
            </a:r>
            <a:r>
              <a:rPr lang="en-US" altLang="zh-TW" dirty="0"/>
              <a:t>)</a:t>
            </a:r>
          </a:p>
          <a:p>
            <a:pPr marL="258763" lvl="1" indent="-342900"/>
            <a:r>
              <a:rPr lang="en-US" altLang="zh-TW" dirty="0"/>
              <a:t>15 summary actions (inform, request, confirm, </a:t>
            </a:r>
            <a:r>
              <a:rPr lang="mr-IN" altLang="zh-TW" dirty="0"/>
              <a:t>…</a:t>
            </a:r>
            <a:r>
              <a:rPr lang="en-US" altLang="zh-TW" dirty="0"/>
              <a:t>)</a:t>
            </a:r>
          </a:p>
          <a:p>
            <a:pPr marL="258763" lvl="1" indent="-342900"/>
            <a:r>
              <a:rPr lang="en-US" altLang="zh-TW" dirty="0"/>
              <a:t>1035 master actions</a:t>
            </a:r>
          </a:p>
          <a:p>
            <a:pPr marL="342900" lvl="2" indent="-342900"/>
            <a:r>
              <a:rPr lang="en-US" altLang="zh-TW" dirty="0"/>
              <a:t>User simulator operating on semantic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0299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on master action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6" y="1708150"/>
            <a:ext cx="6972300" cy="4067175"/>
          </a:xfrm>
        </p:spPr>
      </p:pic>
    </p:spTree>
    <p:extLst>
      <p:ext uri="{BB962C8B-B14F-4D97-AF65-F5344CB8AC3E}">
        <p14:creationId xmlns:p14="http://schemas.microsoft.com/office/powerpoint/2010/main" val="504003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on master action space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783431"/>
              </p:ext>
            </p:extLst>
          </p:nvPr>
        </p:nvGraphicFramePr>
        <p:xfrm>
          <a:off x="390398" y="2708920"/>
          <a:ext cx="856895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Summary space (15 actions)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Master</a:t>
                      </a:r>
                      <a:r>
                        <a:rPr lang="en-US" baseline="0"/>
                        <a:t> space (1035 actions)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Reward (20max)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11.39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11.83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5373216"/>
            <a:ext cx="868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alibri" pitchFamily="34" charset="0"/>
              </a:rPr>
              <a:t>Weisz</a:t>
            </a:r>
            <a:r>
              <a:rPr lang="en-GB" dirty="0">
                <a:latin typeface="Calibri" pitchFamily="34" charset="0"/>
              </a:rPr>
              <a:t>, Budzianowski, Su,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Ga</a:t>
            </a:r>
            <a:r>
              <a:rPr lang="sr-Latn-CS" dirty="0" err="1">
                <a:latin typeface="Calibri" charset="0"/>
                <a:ea typeface="Calibri" charset="0"/>
                <a:cs typeface="Calibri" charset="0"/>
              </a:rPr>
              <a:t>š</a:t>
            </a:r>
            <a:r>
              <a:rPr lang="en-GB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sr-Latn-CS" dirty="0" err="1">
                <a:latin typeface="Calibri" charset="0"/>
                <a:ea typeface="Calibri" charset="0"/>
                <a:cs typeface="Calibri" charset="0"/>
              </a:rPr>
              <a:t>ć</a:t>
            </a:r>
            <a:r>
              <a:rPr lang="en-GB" dirty="0">
                <a:latin typeface="Calibri" pitchFamily="34" charset="0"/>
              </a:rPr>
              <a:t>, </a:t>
            </a:r>
            <a:r>
              <a:rPr lang="en-GB" i="1" dirty="0">
                <a:latin typeface="Calibri" pitchFamily="34" charset="0"/>
              </a:rPr>
              <a:t>Sample efficient deep reinforcement learning for dialogue systems with large action spaces</a:t>
            </a:r>
            <a:r>
              <a:rPr lang="en-GB" dirty="0">
                <a:latin typeface="Calibri" pitchFamily="34" charset="0"/>
              </a:rPr>
              <a:t>, IEEE TASLP, 2018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7843" y="1718902"/>
            <a:ext cx="8374063" cy="56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Human evaluation (~450 dialogues per policy)</a:t>
            </a:r>
          </a:p>
        </p:txBody>
      </p:sp>
    </p:spTree>
    <p:extLst>
      <p:ext uri="{BB962C8B-B14F-4D97-AF65-F5344CB8AC3E}">
        <p14:creationId xmlns:p14="http://schemas.microsoft.com/office/powerpoint/2010/main" val="545320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3: Limited user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Problem: User models are limited, hand-crafted and typically do not operate on natural language</a:t>
            </a:r>
          </a:p>
          <a:p>
            <a:endParaRPr lang="en-GB" dirty="0"/>
          </a:p>
          <a:p>
            <a:r>
              <a:rPr lang="en-GB" dirty="0"/>
              <a:t>Solution: Train the user model in an end-to-end fashion</a:t>
            </a:r>
          </a:p>
          <a:p>
            <a:endParaRPr lang="en-GB" dirty="0"/>
          </a:p>
          <a:p>
            <a:r>
              <a:rPr lang="en-GB" dirty="0"/>
              <a:t>Outcome: More natural conversation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3629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user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Goal generator generates a goal, which might change during the dialogue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Feature extractor provides a ‘value-independent’ embedding for the system’s response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Embedding is binary. Some indices indicate the system dialogue act, others if a mentioned value clashes with the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Sequence-to-sequence neural </a:t>
            </a:r>
            <a:r>
              <a:rPr lang="en-GB" dirty="0"/>
              <a:t>n</a:t>
            </a:r>
            <a:r>
              <a:rPr lang="en-GB"/>
              <a:t>etwork</a:t>
            </a:r>
            <a:r>
              <a:rPr lang="en-GB" dirty="0"/>
              <a:t>, maps </a:t>
            </a:r>
            <a:r>
              <a:rPr lang="en-GB"/>
              <a:t>the feature </a:t>
            </a:r>
            <a:r>
              <a:rPr lang="en-GB" dirty="0"/>
              <a:t>h</a:t>
            </a:r>
            <a:r>
              <a:rPr lang="en-GB"/>
              <a:t>istory </a:t>
            </a:r>
            <a:r>
              <a:rPr lang="en-GB" dirty="0"/>
              <a:t>to </a:t>
            </a:r>
            <a:r>
              <a:rPr lang="en-GB"/>
              <a:t>the user </a:t>
            </a:r>
            <a:r>
              <a:rPr lang="en-GB" dirty="0"/>
              <a:t>u</a:t>
            </a:r>
            <a:r>
              <a:rPr lang="en-GB"/>
              <a:t>tterance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8513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user simulator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86" y="1708150"/>
            <a:ext cx="5994241" cy="40671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492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User simulator trained on DSTC2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Two policies (out of the 5) for each US used for training are tested with real users </a:t>
            </a: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44613" algn="l"/>
              </a:tabLst>
            </a:pPr>
            <a:r>
              <a:rPr lang="en-GB" dirty="0"/>
              <a:t>First: 	Best performing policy when tested on the neural user simulator (NUS)</a:t>
            </a:r>
            <a:br>
              <a:rPr lang="en-GB" dirty="0"/>
            </a:br>
            <a:r>
              <a:rPr lang="en-GB" dirty="0"/>
              <a:t>Second:	Best performing policy when tested on the agenda-based simulator (ABUS)</a:t>
            </a: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Users were recruited through Amazon Mechanical Turk</a:t>
            </a: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250 test dialogues per policy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175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468222"/>
              </p:ext>
            </p:extLst>
          </p:nvPr>
        </p:nvGraphicFramePr>
        <p:xfrm>
          <a:off x="385761" y="2276872"/>
          <a:ext cx="8374064" cy="191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852">
                <a:tc>
                  <a:txBody>
                    <a:bodyPr/>
                    <a:lstStyle/>
                    <a:p>
                      <a:r>
                        <a:rPr lang="en-GB" dirty="0"/>
                        <a:t>Success</a:t>
                      </a:r>
                      <a:r>
                        <a:rPr lang="en-GB" baseline="0" dirty="0"/>
                        <a:t> rate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NUS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ABUS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91.8%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93.4%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90.0%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37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384174" y="2780928"/>
            <a:ext cx="2099591" cy="1411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User simulator </a:t>
            </a:r>
          </a:p>
          <a:p>
            <a:r>
              <a:rPr lang="en-GB" dirty="0"/>
              <a:t>for policy training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3767" y="2276872"/>
            <a:ext cx="627605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User simulator on which </a:t>
            </a:r>
            <a:r>
              <a:rPr lang="en-GB"/>
              <a:t>policy performs best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152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effectively evaluate dialogue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i="1" dirty="0" err="1"/>
              <a:t>PyDial</a:t>
            </a:r>
            <a:r>
              <a:rPr lang="en-GB" dirty="0"/>
              <a:t> open source toolkit for building statistical dialogue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Common benchmark: set of environments and algorithms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Large goal oriented dialogue corpus </a:t>
            </a:r>
            <a:r>
              <a:rPr lang="en-GB" dirty="0" err="1"/>
              <a:t>MultiWOZ</a:t>
            </a:r>
            <a:r>
              <a:rPr lang="en-GB" dirty="0"/>
              <a:t> made open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38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249665" y="5590659"/>
            <a:ext cx="249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latin typeface="Calibri" pitchFamily="34" charset="0"/>
              </a:rPr>
              <a:t>Google Faculty Award</a:t>
            </a:r>
          </a:p>
        </p:txBody>
      </p:sp>
    </p:spTree>
    <p:extLst>
      <p:ext uri="{BB962C8B-B14F-4D97-AF65-F5344CB8AC3E}">
        <p14:creationId xmlns:p14="http://schemas.microsoft.com/office/powerpoint/2010/main" val="13432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PyDial</a:t>
            </a:r>
            <a:r>
              <a:rPr lang="en-US" dirty="0"/>
              <a:t>: CUED open source Python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Implementations of statistical approaches for dialogue system modules</a:t>
            </a:r>
          </a:p>
          <a:p>
            <a:r>
              <a:rPr lang="en-US" dirty="0"/>
              <a:t>Easy configuration &amp; extensibility</a:t>
            </a:r>
          </a:p>
          <a:p>
            <a:r>
              <a:rPr lang="en-US" dirty="0"/>
              <a:t>Domain-independent modules</a:t>
            </a:r>
          </a:p>
          <a:p>
            <a:r>
              <a:rPr lang="en-US" dirty="0"/>
              <a:t>Multi-domain conversational functionality</a:t>
            </a:r>
          </a:p>
          <a:p>
            <a:r>
              <a:rPr lang="en-US" dirty="0"/>
              <a:t>Get the code: </a:t>
            </a:r>
            <a:r>
              <a:rPr lang="en-US" dirty="0" err="1"/>
              <a:t>pydial.org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39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227225" y="5373216"/>
            <a:ext cx="8687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Ultes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Rojas-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Barahona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Su, Vandyke, Kim,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Casanueva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Budzianowski,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dirty="0" err="1">
                <a:latin typeface="Calibri" charset="0"/>
                <a:ea typeface="Calibri" charset="0"/>
                <a:cs typeface="Calibri" charset="0"/>
              </a:rPr>
              <a:t>Mrkšić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Wen, </a:t>
            </a:r>
            <a:r>
              <a:rPr lang="en-GB" dirty="0" err="1">
                <a:latin typeface="Calibri" charset="0"/>
                <a:ea typeface="Calibri" charset="0"/>
                <a:cs typeface="Calibri" charset="0"/>
              </a:rPr>
              <a:t>Gašić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Young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GB" i="1" dirty="0" err="1">
                <a:latin typeface="Calibri" charset="0"/>
                <a:ea typeface="Calibri" charset="0"/>
                <a:cs typeface="Calibri" charset="0"/>
              </a:rPr>
              <a:t>PyDial</a:t>
            </a:r>
            <a:r>
              <a:rPr lang="en-GB" i="1" dirty="0">
                <a:latin typeface="Calibri" charset="0"/>
                <a:ea typeface="Calibri" charset="0"/>
                <a:cs typeface="Calibri" charset="0"/>
              </a:rPr>
              <a:t>: A Multi-domain Statistical Dialogue System Toolkit,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ACL, 2017</a:t>
            </a:r>
          </a:p>
        </p:txBody>
      </p:sp>
    </p:spTree>
    <p:extLst>
      <p:ext uri="{BB962C8B-B14F-4D97-AF65-F5344CB8AC3E}">
        <p14:creationId xmlns:p14="http://schemas.microsoft.com/office/powerpoint/2010/main" val="6131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dialogue modelling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74" y="1708150"/>
            <a:ext cx="6775664" cy="4067175"/>
          </a:xfrm>
        </p:spPr>
      </p:pic>
    </p:spTree>
    <p:extLst>
      <p:ext uri="{BB962C8B-B14F-4D97-AF65-F5344CB8AC3E}">
        <p14:creationId xmlns:p14="http://schemas.microsoft.com/office/powerpoint/2010/main" val="1136301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policy </a:t>
            </a:r>
            <a:r>
              <a:rPr lang="en-US" dirty="0" err="1"/>
              <a:t>optimisation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comparison between different algorithms</a:t>
            </a:r>
          </a:p>
          <a:p>
            <a:r>
              <a:rPr lang="en-US" dirty="0"/>
              <a:t>Different domains, user simulator settings and noise levels in the input</a:t>
            </a:r>
          </a:p>
          <a:p>
            <a:r>
              <a:rPr lang="en-US" dirty="0"/>
              <a:t>18 environments in total</a:t>
            </a:r>
          </a:p>
          <a:p>
            <a:r>
              <a:rPr lang="en-US" dirty="0"/>
              <a:t>State of the art dialogue policy </a:t>
            </a:r>
            <a:r>
              <a:rPr lang="en-US" dirty="0" err="1"/>
              <a:t>optimisation</a:t>
            </a:r>
            <a:r>
              <a:rPr lang="en-US" dirty="0"/>
              <a:t>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40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227225" y="5251271"/>
            <a:ext cx="8687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alibri" charset="0"/>
                <a:ea typeface="Calibri" charset="0"/>
                <a:cs typeface="Calibri" charset="0"/>
              </a:rPr>
              <a:t>Casanueva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, Budzianowski,  Su, Mrkšić, Wen,  Ultes, Rojas-</a:t>
            </a:r>
            <a:r>
              <a:rPr lang="en-GB" dirty="0" err="1">
                <a:latin typeface="Calibri" charset="0"/>
                <a:ea typeface="Calibri" charset="0"/>
                <a:cs typeface="Calibri" charset="0"/>
              </a:rPr>
              <a:t>Barahona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, Young, Gašić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A Benchmarking Environment for Reinforcement Learning Based Task Oriented Dialogue Management, NIPS Symposium on Deep RL, 2017</a:t>
            </a:r>
          </a:p>
        </p:txBody>
      </p:sp>
    </p:spTree>
    <p:extLst>
      <p:ext uri="{BB962C8B-B14F-4D97-AF65-F5344CB8AC3E}">
        <p14:creationId xmlns:p14="http://schemas.microsoft.com/office/powerpoint/2010/main" val="1954808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708150"/>
            <a:ext cx="8220273" cy="406717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dirty="0"/>
              <a:t>Machine learning allows us to </a:t>
            </a:r>
          </a:p>
          <a:p>
            <a:pPr lvl="1">
              <a:spcAft>
                <a:spcPts val="1000"/>
              </a:spcAft>
            </a:pPr>
            <a:r>
              <a:rPr lang="en-GB" dirty="0"/>
              <a:t>share knowledge between belief tracking concepts</a:t>
            </a:r>
          </a:p>
          <a:p>
            <a:pPr lvl="1">
              <a:spcAft>
                <a:spcPts val="1000"/>
              </a:spcAft>
            </a:pPr>
            <a:r>
              <a:rPr lang="en-GB" dirty="0"/>
              <a:t>learn among a large number of policy actions</a:t>
            </a:r>
          </a:p>
          <a:p>
            <a:pPr lvl="1">
              <a:spcAft>
                <a:spcPts val="1000"/>
              </a:spcAft>
            </a:pPr>
            <a:r>
              <a:rPr lang="en-GB" dirty="0"/>
              <a:t>build more realistic models of users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GB" dirty="0"/>
              <a:t>Challenges ahead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GB" dirty="0"/>
              <a:t>learnable knowledge base</a:t>
            </a:r>
          </a:p>
          <a:p>
            <a:pPr lvl="1">
              <a:spcAft>
                <a:spcPts val="1000"/>
              </a:spcAft>
            </a:pPr>
            <a:r>
              <a:rPr lang="en-GB" dirty="0"/>
              <a:t>long-term interaction</a:t>
            </a:r>
          </a:p>
          <a:p>
            <a:pPr lvl="1">
              <a:spcAft>
                <a:spcPts val="1000"/>
              </a:spcAft>
            </a:pPr>
            <a:r>
              <a:rPr lang="en-GB" dirty="0"/>
              <a:t>sentiment-awareness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GB" dirty="0"/>
              <a:t>Long term vision: natural conversation for goal-directed dialogues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52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dialogue modelling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74" y="1708150"/>
            <a:ext cx="6775664" cy="4067175"/>
          </a:xfrm>
        </p:spPr>
      </p:pic>
    </p:spTree>
    <p:extLst>
      <p:ext uri="{BB962C8B-B14F-4D97-AF65-F5344CB8AC3E}">
        <p14:creationId xmlns:p14="http://schemas.microsoft.com/office/powerpoint/2010/main" val="194341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Models that keep track of context do not scale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Models that learn how to respond choose between small set of actions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Systems are agnostic to different user needs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94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belief 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2" y="1708150"/>
            <a:ext cx="8125929" cy="4067175"/>
          </a:xfrm>
        </p:spPr>
      </p:pic>
    </p:spTree>
    <p:extLst>
      <p:ext uri="{BB962C8B-B14F-4D97-AF65-F5344CB8AC3E}">
        <p14:creationId xmlns:p14="http://schemas.microsoft.com/office/powerpoint/2010/main" val="24438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Belief 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2" y="1708150"/>
            <a:ext cx="8125929" cy="4067175"/>
          </a:xfrm>
        </p:spPr>
      </p:pic>
    </p:spTree>
    <p:extLst>
      <p:ext uri="{BB962C8B-B14F-4D97-AF65-F5344CB8AC3E}">
        <p14:creationId xmlns:p14="http://schemas.microsoft.com/office/powerpoint/2010/main" val="157208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Scaling up belief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Problem: </a:t>
            </a:r>
          </a:p>
          <a:p>
            <a:pPr algn="just"/>
            <a:r>
              <a:rPr lang="en-US" dirty="0"/>
              <a:t>If we treat every concept separately we need training data for every concept. Does not scale!!</a:t>
            </a:r>
          </a:p>
          <a:p>
            <a:pPr marL="0" indent="0" algn="just">
              <a:buNone/>
            </a:pPr>
            <a:r>
              <a:rPr lang="en-US" dirty="0"/>
              <a:t>Solution: </a:t>
            </a:r>
          </a:p>
          <a:p>
            <a:pPr algn="just"/>
            <a:r>
              <a:rPr lang="en-US" dirty="0"/>
              <a:t>Reuse knowledge for different concepts</a:t>
            </a:r>
          </a:p>
          <a:p>
            <a:pPr marL="0" indent="0" algn="just">
              <a:buNone/>
            </a:pPr>
            <a:r>
              <a:rPr lang="en-US" dirty="0"/>
              <a:t>Essential ingredients</a:t>
            </a:r>
          </a:p>
          <a:p>
            <a:pPr algn="just"/>
            <a:r>
              <a:rPr lang="en-US" dirty="0"/>
              <a:t>Semantically-constrained word vectors</a:t>
            </a:r>
          </a:p>
          <a:p>
            <a:pPr algn="just"/>
            <a:r>
              <a:rPr lang="en-US" dirty="0"/>
              <a:t>Architecture that shares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55490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15873</TotalTime>
  <Words>1385</Words>
  <Application>Microsoft Macintosh PowerPoint</Application>
  <PresentationFormat>On-screen Show (4:3)</PresentationFormat>
  <Paragraphs>319</Paragraphs>
  <Slides>41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blank</vt:lpstr>
      <vt:lpstr>Deep learning for natural dialogue modelling</vt:lpstr>
      <vt:lpstr>Research question</vt:lpstr>
      <vt:lpstr>Machine learning for dialogue modeling</vt:lpstr>
      <vt:lpstr>Statistical dialogue modelling</vt:lpstr>
      <vt:lpstr>Statistical dialogue modelling</vt:lpstr>
      <vt:lpstr>Problems</vt:lpstr>
      <vt:lpstr>No belief tracking</vt:lpstr>
      <vt:lpstr>Belief tracking</vt:lpstr>
      <vt:lpstr>Problem: Scaling up belief tracking</vt:lpstr>
      <vt:lpstr>Semantically-constrained word vectors</vt:lpstr>
      <vt:lpstr>Multi-domain belief tracking with knowledge sharing</vt:lpstr>
      <vt:lpstr>Data sets</vt:lpstr>
      <vt:lpstr>Results</vt:lpstr>
      <vt:lpstr>Belief tracking vs policy optimisation</vt:lpstr>
      <vt:lpstr>Reinforcement learning</vt:lpstr>
      <vt:lpstr>Reinforcement learning</vt:lpstr>
      <vt:lpstr>Reinforcement learning</vt:lpstr>
      <vt:lpstr>Deep Reinforcement Learning </vt:lpstr>
      <vt:lpstr>Deep Q-network (DQN) algorithm</vt:lpstr>
      <vt:lpstr>Policy approximation as a neural network</vt:lpstr>
      <vt:lpstr>Actor-critic framework</vt:lpstr>
      <vt:lpstr>Summary action space</vt:lpstr>
      <vt:lpstr>Problem: Too many interactions are needed </vt:lpstr>
      <vt:lpstr>Properties of ACER</vt:lpstr>
      <vt:lpstr>Experience replay </vt:lpstr>
      <vt:lpstr>Truncated importance sampling</vt:lpstr>
      <vt:lpstr>Q function targets</vt:lpstr>
      <vt:lpstr>Trust-region policy optimisation (TRPO)</vt:lpstr>
      <vt:lpstr>Modified neural network architecture</vt:lpstr>
      <vt:lpstr>Evaluation set-up</vt:lpstr>
      <vt:lpstr>Learning on master action space</vt:lpstr>
      <vt:lpstr>Learning on master action space</vt:lpstr>
      <vt:lpstr>Problem 3: Limited user models</vt:lpstr>
      <vt:lpstr>Neural user simulator</vt:lpstr>
      <vt:lpstr>Neural user simulator</vt:lpstr>
      <vt:lpstr>Evaluation set-up</vt:lpstr>
      <vt:lpstr>Results</vt:lpstr>
      <vt:lpstr>How to effectively evaluate dialogue models?</vt:lpstr>
      <vt:lpstr>PyDial: CUED open source Python toolkit</vt:lpstr>
      <vt:lpstr>Benchmarking policy optimisation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for trainable and extensible dialogue systems</dc:title>
  <dc:creator>Microsoft Office User</dc:creator>
  <cp:lastModifiedBy>Microsoft Office User</cp:lastModifiedBy>
  <cp:revision>422</cp:revision>
  <cp:lastPrinted>2018-07-12T23:39:22Z</cp:lastPrinted>
  <dcterms:created xsi:type="dcterms:W3CDTF">2016-02-10T09:18:30Z</dcterms:created>
  <dcterms:modified xsi:type="dcterms:W3CDTF">2020-03-06T10:07:18Z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