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44" r:id="rId3"/>
    <p:sldId id="369" r:id="rId4"/>
    <p:sldId id="370" r:id="rId5"/>
    <p:sldId id="371" r:id="rId6"/>
    <p:sldId id="354" r:id="rId7"/>
    <p:sldId id="322" r:id="rId8"/>
    <p:sldId id="323" r:id="rId9"/>
    <p:sldId id="324" r:id="rId10"/>
    <p:sldId id="349" r:id="rId11"/>
    <p:sldId id="376" r:id="rId12"/>
    <p:sldId id="332" r:id="rId13"/>
    <p:sldId id="333" r:id="rId14"/>
    <p:sldId id="351" r:id="rId15"/>
    <p:sldId id="353" r:id="rId16"/>
    <p:sldId id="398" r:id="rId17"/>
    <p:sldId id="356" r:id="rId18"/>
    <p:sldId id="358" r:id="rId19"/>
    <p:sldId id="335" r:id="rId20"/>
    <p:sldId id="440" r:id="rId21"/>
    <p:sldId id="442" r:id="rId22"/>
    <p:sldId id="406" r:id="rId23"/>
    <p:sldId id="433" r:id="rId24"/>
    <p:sldId id="432" r:id="rId25"/>
    <p:sldId id="435" r:id="rId26"/>
    <p:sldId id="445" r:id="rId27"/>
    <p:sldId id="396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72"/>
    <a:srgbClr val="6AADE4"/>
    <a:srgbClr val="003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5"/>
    <p:restoredTop sz="86751"/>
  </p:normalViewPr>
  <p:slideViewPr>
    <p:cSldViewPr>
      <p:cViewPr varScale="1">
        <p:scale>
          <a:sx n="113" d="100"/>
          <a:sy n="113" d="100"/>
        </p:scale>
        <p:origin x="21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737FA-3864-4D42-83A5-FDBF2B722278}" type="doc">
      <dgm:prSet loTypeId="urn:microsoft.com/office/officeart/2005/8/layout/arrow3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9E80BA-5C16-FD49-9B73-24DDC0EF7468}">
      <dgm:prSet phldrT="[Text]"/>
      <dgm:spPr/>
      <dgm:t>
        <a:bodyPr/>
        <a:lstStyle/>
        <a:p>
          <a:r>
            <a:rPr lang="en-US" dirty="0"/>
            <a:t>Exploitation?</a:t>
          </a:r>
        </a:p>
      </dgm:t>
    </dgm:pt>
    <dgm:pt modelId="{4227D0F3-FE67-CE45-B82F-19DBFBC6DA03}" type="parTrans" cxnId="{C6719DC5-33B9-3647-8F76-409D70E918F6}">
      <dgm:prSet/>
      <dgm:spPr/>
      <dgm:t>
        <a:bodyPr/>
        <a:lstStyle/>
        <a:p>
          <a:endParaRPr lang="en-US"/>
        </a:p>
      </dgm:t>
    </dgm:pt>
    <dgm:pt modelId="{CE4B2C3E-82CE-5A49-AAC3-4DB7C729865C}" type="sibTrans" cxnId="{C6719DC5-33B9-3647-8F76-409D70E918F6}">
      <dgm:prSet/>
      <dgm:spPr/>
      <dgm:t>
        <a:bodyPr/>
        <a:lstStyle/>
        <a:p>
          <a:endParaRPr lang="en-US"/>
        </a:p>
      </dgm:t>
    </dgm:pt>
    <dgm:pt modelId="{CCEEA834-27B4-1B4E-B784-530A3725CC16}">
      <dgm:prSet phldrT="[Text]"/>
      <dgm:spPr/>
      <dgm:t>
        <a:bodyPr/>
        <a:lstStyle/>
        <a:p>
          <a:r>
            <a:rPr lang="en-US" dirty="0"/>
            <a:t>Exploration?</a:t>
          </a:r>
        </a:p>
      </dgm:t>
    </dgm:pt>
    <dgm:pt modelId="{9D0BC979-EE87-F447-A73D-A7DC3BECEA7E}" type="parTrans" cxnId="{A17ADD0D-7925-4841-95C2-8E6809B513D8}">
      <dgm:prSet/>
      <dgm:spPr/>
      <dgm:t>
        <a:bodyPr/>
        <a:lstStyle/>
        <a:p>
          <a:endParaRPr lang="en-US"/>
        </a:p>
      </dgm:t>
    </dgm:pt>
    <dgm:pt modelId="{ADC002DA-9389-0744-A2E0-52B6746D0CD7}" type="sibTrans" cxnId="{A17ADD0D-7925-4841-95C2-8E6809B513D8}">
      <dgm:prSet/>
      <dgm:spPr/>
      <dgm:t>
        <a:bodyPr/>
        <a:lstStyle/>
        <a:p>
          <a:endParaRPr lang="en-US"/>
        </a:p>
      </dgm:t>
    </dgm:pt>
    <dgm:pt modelId="{97A04964-5DD2-BC4F-9934-7C7902C1F845}" type="pres">
      <dgm:prSet presAssocID="{C2D737FA-3864-4D42-83A5-FDBF2B722278}" presName="compositeShape" presStyleCnt="0">
        <dgm:presLayoutVars>
          <dgm:chMax val="2"/>
          <dgm:dir/>
          <dgm:resizeHandles val="exact"/>
        </dgm:presLayoutVars>
      </dgm:prSet>
      <dgm:spPr/>
    </dgm:pt>
    <dgm:pt modelId="{31508A7F-E02B-7C40-94BB-82AFE018E759}" type="pres">
      <dgm:prSet presAssocID="{C2D737FA-3864-4D42-83A5-FDBF2B722278}" presName="divider" presStyleLbl="fgShp" presStyleIdx="0" presStyleCnt="1"/>
      <dgm:spPr/>
    </dgm:pt>
    <dgm:pt modelId="{3D9F9CED-4CE8-F046-86C9-434CA0FDD8BC}" type="pres">
      <dgm:prSet presAssocID="{769E80BA-5C16-FD49-9B73-24DDC0EF7468}" presName="downArrow" presStyleLbl="node1" presStyleIdx="0" presStyleCnt="2"/>
      <dgm:spPr/>
    </dgm:pt>
    <dgm:pt modelId="{690361EE-F133-2E4C-B791-4B7F4EAB92A0}" type="pres">
      <dgm:prSet presAssocID="{769E80BA-5C16-FD49-9B73-24DDC0EF7468}" presName="downArrowText" presStyleLbl="revTx" presStyleIdx="0" presStyleCnt="2">
        <dgm:presLayoutVars>
          <dgm:bulletEnabled val="1"/>
        </dgm:presLayoutVars>
      </dgm:prSet>
      <dgm:spPr/>
    </dgm:pt>
    <dgm:pt modelId="{BB28DB77-790E-2E45-96B7-D2E48BF32DB2}" type="pres">
      <dgm:prSet presAssocID="{CCEEA834-27B4-1B4E-B784-530A3725CC16}" presName="upArrow" presStyleLbl="node1" presStyleIdx="1" presStyleCnt="2"/>
      <dgm:spPr/>
    </dgm:pt>
    <dgm:pt modelId="{09BFAEE5-81F1-2F4A-932E-A7D2BAB9C6BC}" type="pres">
      <dgm:prSet presAssocID="{CCEEA834-27B4-1B4E-B784-530A3725CC16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A17ADD0D-7925-4841-95C2-8E6809B513D8}" srcId="{C2D737FA-3864-4D42-83A5-FDBF2B722278}" destId="{CCEEA834-27B4-1B4E-B784-530A3725CC16}" srcOrd="1" destOrd="0" parTransId="{9D0BC979-EE87-F447-A73D-A7DC3BECEA7E}" sibTransId="{ADC002DA-9389-0744-A2E0-52B6746D0CD7}"/>
    <dgm:cxn modelId="{F1561822-4FD7-974B-A008-72619C682425}" type="presOf" srcId="{C2D737FA-3864-4D42-83A5-FDBF2B722278}" destId="{97A04964-5DD2-BC4F-9934-7C7902C1F845}" srcOrd="0" destOrd="0" presId="urn:microsoft.com/office/officeart/2005/8/layout/arrow3"/>
    <dgm:cxn modelId="{E893454A-31C0-D94E-8688-38072877EBA6}" type="presOf" srcId="{CCEEA834-27B4-1B4E-B784-530A3725CC16}" destId="{09BFAEE5-81F1-2F4A-932E-A7D2BAB9C6BC}" srcOrd="0" destOrd="0" presId="urn:microsoft.com/office/officeart/2005/8/layout/arrow3"/>
    <dgm:cxn modelId="{C6719DC5-33B9-3647-8F76-409D70E918F6}" srcId="{C2D737FA-3864-4D42-83A5-FDBF2B722278}" destId="{769E80BA-5C16-FD49-9B73-24DDC0EF7468}" srcOrd="0" destOrd="0" parTransId="{4227D0F3-FE67-CE45-B82F-19DBFBC6DA03}" sibTransId="{CE4B2C3E-82CE-5A49-AAC3-4DB7C729865C}"/>
    <dgm:cxn modelId="{54FE53D9-A65A-4C44-8613-B6B15D7AE316}" type="presOf" srcId="{769E80BA-5C16-FD49-9B73-24DDC0EF7468}" destId="{690361EE-F133-2E4C-B791-4B7F4EAB92A0}" srcOrd="0" destOrd="0" presId="urn:microsoft.com/office/officeart/2005/8/layout/arrow3"/>
    <dgm:cxn modelId="{C92DEF97-CDAD-BC45-AF7E-9356206C1AC9}" type="presParOf" srcId="{97A04964-5DD2-BC4F-9934-7C7902C1F845}" destId="{31508A7F-E02B-7C40-94BB-82AFE018E759}" srcOrd="0" destOrd="0" presId="urn:microsoft.com/office/officeart/2005/8/layout/arrow3"/>
    <dgm:cxn modelId="{CC386888-9910-4D4C-BA8D-30858515D52D}" type="presParOf" srcId="{97A04964-5DD2-BC4F-9934-7C7902C1F845}" destId="{3D9F9CED-4CE8-F046-86C9-434CA0FDD8BC}" srcOrd="1" destOrd="0" presId="urn:microsoft.com/office/officeart/2005/8/layout/arrow3"/>
    <dgm:cxn modelId="{64708F0F-1B1C-0D41-BFC0-C5C7BCAB7C25}" type="presParOf" srcId="{97A04964-5DD2-BC4F-9934-7C7902C1F845}" destId="{690361EE-F133-2E4C-B791-4B7F4EAB92A0}" srcOrd="2" destOrd="0" presId="urn:microsoft.com/office/officeart/2005/8/layout/arrow3"/>
    <dgm:cxn modelId="{1C8DFD43-6AE5-B94C-8810-8878C78A81DA}" type="presParOf" srcId="{97A04964-5DD2-BC4F-9934-7C7902C1F845}" destId="{BB28DB77-790E-2E45-96B7-D2E48BF32DB2}" srcOrd="3" destOrd="0" presId="urn:microsoft.com/office/officeart/2005/8/layout/arrow3"/>
    <dgm:cxn modelId="{BE722BDC-7B0C-0B41-BC26-764344365B41}" type="presParOf" srcId="{97A04964-5DD2-BC4F-9934-7C7902C1F845}" destId="{09BFAEE5-81F1-2F4A-932E-A7D2BAB9C6B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08A7F-E02B-7C40-94BB-82AFE018E759}">
      <dsp:nvSpPr>
        <dsp:cNvPr id="0" name=""/>
        <dsp:cNvSpPr/>
      </dsp:nvSpPr>
      <dsp:spPr>
        <a:xfrm rot="21300000">
          <a:off x="15247" y="1750846"/>
          <a:ext cx="4938057" cy="56548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D9F9CED-4CE8-F046-86C9-434CA0FDD8BC}">
      <dsp:nvSpPr>
        <dsp:cNvPr id="0" name=""/>
        <dsp:cNvSpPr/>
      </dsp:nvSpPr>
      <dsp:spPr>
        <a:xfrm>
          <a:off x="596226" y="203358"/>
          <a:ext cx="1490565" cy="162687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0361EE-F133-2E4C-B791-4B7F4EAB92A0}">
      <dsp:nvSpPr>
        <dsp:cNvPr id="0" name=""/>
        <dsp:cNvSpPr/>
      </dsp:nvSpPr>
      <dsp:spPr>
        <a:xfrm>
          <a:off x="2633332" y="0"/>
          <a:ext cx="1589936" cy="170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Exploitation?</a:t>
          </a:r>
        </a:p>
      </dsp:txBody>
      <dsp:txXfrm>
        <a:off x="2633332" y="0"/>
        <a:ext cx="1589936" cy="1708213"/>
      </dsp:txXfrm>
    </dsp:sp>
    <dsp:sp modelId="{BB28DB77-790E-2E45-96B7-D2E48BF32DB2}">
      <dsp:nvSpPr>
        <dsp:cNvPr id="0" name=""/>
        <dsp:cNvSpPr/>
      </dsp:nvSpPr>
      <dsp:spPr>
        <a:xfrm>
          <a:off x="2881760" y="2236946"/>
          <a:ext cx="1490565" cy="162687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BFAEE5-81F1-2F4A-932E-A7D2BAB9C6BC}">
      <dsp:nvSpPr>
        <dsp:cNvPr id="0" name=""/>
        <dsp:cNvSpPr/>
      </dsp:nvSpPr>
      <dsp:spPr>
        <a:xfrm>
          <a:off x="745282" y="2358961"/>
          <a:ext cx="1589936" cy="1708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Exploration?</a:t>
          </a:r>
        </a:p>
      </dsp:txBody>
      <dsp:txXfrm>
        <a:off x="745282" y="2358961"/>
        <a:ext cx="1589936" cy="170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74B5C52-38FC-7E46-8568-A8F7250EEA5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035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6A82773-BA26-2F49-9C7A-E5B1E47FFA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4567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AEAA08D-7EF6-434C-8D8C-963B303C6558}" type="slidenum">
              <a:rPr lang="en-GB" altLang="en-US" smtClean="0"/>
              <a:pPr eaLnBrk="1" hangingPunct="1">
                <a:defRPr/>
              </a:pPr>
              <a:t>1</a:t>
            </a:fld>
            <a:endParaRPr lang="en-GB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en-US" baseline="0" dirty="0"/>
          </a:p>
          <a:p>
            <a:pPr marL="0" indent="0" eaLnBrk="1" hangingPunct="1">
              <a:buFontTx/>
              <a:buNone/>
              <a:defRPr/>
            </a:pPr>
            <a:endParaRPr lang="en-US" altLang="en-US" baseline="0" dirty="0"/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1759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1235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107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- Example of rewards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096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/>
              <a:t>Explain that Q is long term user satisfaction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0182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</a:t>
            </a:r>
            <a:r>
              <a:rPr lang="en-GB" baseline="0" dirty="0"/>
              <a:t> the action space gets, whatever method you use will become computationally expensive. This is typically solved with a summary action space. </a:t>
            </a:r>
          </a:p>
          <a:p>
            <a:r>
              <a:rPr lang="en-GB" baseline="0" dirty="0"/>
              <a:t>Two orders of magnitude actions!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32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108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Equal if not better.</a:t>
            </a:r>
            <a:r>
              <a:rPr lang="en-GB" baseline="0"/>
              <a:t> Same success but quicker. But no longer hand-coded.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3653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1619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1881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A82773-BA26-2F49-9C7A-E5B1E47FFA42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191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F67F16-4961-B442-BBB4-C80B02B75E8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1520" y="332656"/>
            <a:ext cx="2592288" cy="7920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825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03CB8-C217-7648-93FA-88D113E971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757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A61CA-E9A9-9449-B006-753F50CE3B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53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67581-6A4A-B14A-85FC-08F75FC547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51520" y="6309320"/>
            <a:ext cx="1728192" cy="43204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166EA-D8B5-FF4D-845A-15B598EDC1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25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D456B-9703-1C46-A36C-AA7BABA9C7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7948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7DA1-EBFC-4D4C-B413-55260BA7037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26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1504C-BF29-3045-9C62-18E7D778D6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7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03B1F-BD17-2A4A-85D1-CB4B647AC2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385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1FD50-56E8-9348-B3A4-593B47D278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30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81678-BFDF-4545-9547-E1B4C2CA7B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436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5037D79-7212-4F45-83CE-990B5CB934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/>
              <a:t>Fast and curious dialogue policy </a:t>
            </a:r>
            <a:r>
              <a:rPr lang="en-US" altLang="en-US" dirty="0" err="1"/>
              <a:t>optimisation</a:t>
            </a: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3800475"/>
            <a:ext cx="8374063" cy="5397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Calibri" pitchFamily="34" charset="0"/>
              </a:rPr>
              <a:t>Milica</a:t>
            </a:r>
            <a:r>
              <a:rPr lang="en-US">
                <a:latin typeface="Calibri" pitchFamily="34" charset="0"/>
              </a:rPr>
              <a:t> Ga</a:t>
            </a:r>
            <a:r>
              <a:rPr lang="sr-Latn-CS" err="1">
                <a:latin typeface="Calibri" pitchFamily="34" charset="0"/>
              </a:rPr>
              <a:t>š</a:t>
            </a:r>
            <a:r>
              <a:rPr lang="en-US" err="1">
                <a:latin typeface="Calibri" pitchFamily="34" charset="0"/>
              </a:rPr>
              <a:t>i</a:t>
            </a:r>
            <a:r>
              <a:rPr lang="sr-Latn-CS" err="1">
                <a:latin typeface="Calibri" pitchFamily="34" charset="0"/>
              </a:rPr>
              <a:t>ć</a:t>
            </a:r>
            <a:endParaRPr lang="en-US">
              <a:latin typeface="Calibri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b="1" dirty="0">
                <a:solidFill>
                  <a:schemeClr val="tx2"/>
                </a:solidFill>
              </a:rPr>
              <a:t>Dialogue Group, Heinrich Heine University Düsseldorf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Actor-critic framework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66" y="1708150"/>
            <a:ext cx="5354880" cy="40671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1646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 action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5" y="1708150"/>
            <a:ext cx="8009942" cy="4067175"/>
          </a:xfrm>
        </p:spPr>
      </p:pic>
    </p:spTree>
    <p:extLst>
      <p:ext uri="{BB962C8B-B14F-4D97-AF65-F5344CB8AC3E}">
        <p14:creationId xmlns:p14="http://schemas.microsoft.com/office/powerpoint/2010/main" val="175867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1. Problem: Too many interactions are needed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 learning slow, many interactions required (--&gt; typically only 10 actions)</a:t>
            </a:r>
          </a:p>
          <a:p>
            <a:endParaRPr lang="en-US" dirty="0"/>
          </a:p>
          <a:p>
            <a:r>
              <a:rPr lang="en-US" dirty="0"/>
              <a:t>Solution: experience reply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Outcome: Ability to learn on two order of magnitude larger action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736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Actor critic algorithm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Uses experience reply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Estimates Q-function off-policy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Uses Retrace algorithm to compute the targets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Uses trust-region policy </a:t>
            </a:r>
            <a:r>
              <a:rPr lang="en-US" dirty="0" err="1"/>
              <a:t>optimisation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𝜺-greedy learning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8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Experience replay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Off-policy learning follows a </a:t>
            </a:r>
            <a:r>
              <a:rPr lang="en-US" err="1"/>
              <a:t>behaviour</a:t>
            </a:r>
            <a:r>
              <a:rPr lang="en-US"/>
              <a:t> policy 𝛍 while </a:t>
            </a:r>
            <a:r>
              <a:rPr lang="en-US" err="1"/>
              <a:t>optimising</a:t>
            </a:r>
            <a:r>
              <a:rPr lang="en-US"/>
              <a:t> target policy 𝛑</a:t>
            </a:r>
          </a:p>
          <a:p>
            <a:r>
              <a:rPr lang="en-US"/>
              <a:t>This allows for the previous experience to be ‘replayed’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Correct the sampling bias with importance sampling ratio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7" name="Rectangle 6"/>
          <p:cNvSpPr/>
          <p:nvPr/>
        </p:nvSpPr>
        <p:spPr>
          <a:xfrm>
            <a:off x="4074537" y="3171013"/>
            <a:ext cx="1846521" cy="393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angle 7"/>
          <p:cNvSpPr/>
          <p:nvPr/>
        </p:nvSpPr>
        <p:spPr>
          <a:xfrm rot="17964665">
            <a:off x="6056514" y="3356050"/>
            <a:ext cx="628856" cy="1194165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19252" y="3189845"/>
            <a:ext cx="233916" cy="239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00967" y="3189845"/>
            <a:ext cx="233916" cy="23915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039727" y="3189845"/>
            <a:ext cx="233916" cy="239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05279" y="3189845"/>
            <a:ext cx="233916" cy="2391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70831" y="3189845"/>
            <a:ext cx="233916" cy="23915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1204104" y="3891044"/>
            <a:ext cx="1007109" cy="723641"/>
          </a:xfrm>
          <a:prstGeom prst="can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ysClr val="windowText" lastClr="000000"/>
                </a:solidFill>
              </a:rPr>
              <a:t>ER Pool</a:t>
            </a:r>
          </a:p>
        </p:txBody>
      </p:sp>
      <p:sp>
        <p:nvSpPr>
          <p:cNvPr id="16" name="Oval 15"/>
          <p:cNvSpPr/>
          <p:nvPr/>
        </p:nvSpPr>
        <p:spPr>
          <a:xfrm rot="5400000">
            <a:off x="3237976" y="4143104"/>
            <a:ext cx="233916" cy="23915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5400000">
            <a:off x="2809858" y="4036287"/>
            <a:ext cx="1084916" cy="44384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235357" y="3825798"/>
            <a:ext cx="233916" cy="23915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35357" y="4463396"/>
            <a:ext cx="233916" cy="239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211213" y="4252865"/>
            <a:ext cx="919182" cy="5344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95563" y="3901730"/>
            <a:ext cx="797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Sample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1827279" y="2642460"/>
            <a:ext cx="269444" cy="2085496"/>
          </a:xfrm>
          <a:prstGeom prst="leftBrace">
            <a:avLst>
              <a:gd name="adj1" fmla="val 43605"/>
              <a:gd name="adj2" fmla="val 38641"/>
            </a:avLst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691680" y="3189845"/>
            <a:ext cx="233916" cy="23915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57" y="3052779"/>
            <a:ext cx="4857578" cy="1888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02" y="5512505"/>
            <a:ext cx="7045479" cy="64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52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 function targets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8076257" cy="4067175"/>
          </a:xfrm>
        </p:spPr>
        <p:txBody>
          <a:bodyPr/>
          <a:lstStyle/>
          <a:p>
            <a:r>
              <a:rPr lang="en-GB" dirty="0"/>
              <a:t>Modified loss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Targets are estimated via </a:t>
            </a:r>
            <a:r>
              <a:rPr lang="en-GB" i="1" dirty="0"/>
              <a:t>Retrace algorithm </a:t>
            </a:r>
          </a:p>
          <a:p>
            <a:r>
              <a:rPr lang="en-GB" dirty="0"/>
              <a:t>non-biased estimates with small variance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03" y="2204864"/>
            <a:ext cx="3794005" cy="464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365104"/>
            <a:ext cx="8759825" cy="9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Modified neural network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9222"/>
            <a:ext cx="4755957" cy="40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7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/>
            <a:r>
              <a:rPr lang="en-GB" dirty="0" err="1"/>
              <a:t>Pydial</a:t>
            </a:r>
            <a:r>
              <a:rPr lang="en-GB" dirty="0"/>
              <a:t> open source dialogue toolkit </a:t>
            </a:r>
            <a:r>
              <a:rPr lang="en-GB" dirty="0" err="1"/>
              <a:t>pydial.org</a:t>
            </a:r>
            <a:endParaRPr lang="en-GB" dirty="0"/>
          </a:p>
          <a:p>
            <a:pPr marL="342900" lvl="2" indent="-342900"/>
            <a:r>
              <a:rPr lang="en-US" dirty="0"/>
              <a:t>Cambridge restaurant domain: </a:t>
            </a:r>
            <a:r>
              <a:rPr lang="en-US" altLang="zh-TW" dirty="0"/>
              <a:t>100 venues, 6 slots, 3 </a:t>
            </a:r>
            <a:r>
              <a:rPr lang="en-US" altLang="zh-TW" dirty="0" err="1"/>
              <a:t>requestable</a:t>
            </a:r>
            <a:endParaRPr lang="en-US" altLang="zh-TW" dirty="0"/>
          </a:p>
          <a:p>
            <a:pPr marL="258763" lvl="1" indent="-342900"/>
            <a:r>
              <a:rPr lang="en-US" altLang="zh-TW" dirty="0"/>
              <a:t>Belief state input of size 268 (last system act, distribution over </a:t>
            </a:r>
            <a:r>
              <a:rPr lang="en-US" altLang="zh-TW" u="sng" dirty="0"/>
              <a:t>user intent</a:t>
            </a:r>
            <a:r>
              <a:rPr lang="en-US" altLang="zh-TW" dirty="0"/>
              <a:t> </a:t>
            </a:r>
            <a:r>
              <a:rPr lang="mr-IN" altLang="zh-TW" dirty="0"/>
              <a:t>…</a:t>
            </a:r>
            <a:r>
              <a:rPr lang="en-US" altLang="zh-TW" dirty="0"/>
              <a:t>)</a:t>
            </a:r>
          </a:p>
          <a:p>
            <a:pPr marL="258763" lvl="1" indent="-342900"/>
            <a:r>
              <a:rPr lang="en-US" altLang="zh-TW" dirty="0"/>
              <a:t>15 summary actions (inform, request, confirm, </a:t>
            </a:r>
            <a:r>
              <a:rPr lang="mr-IN" altLang="zh-TW" dirty="0"/>
              <a:t>…</a:t>
            </a:r>
            <a:r>
              <a:rPr lang="en-US" altLang="zh-TW" dirty="0"/>
              <a:t>)</a:t>
            </a:r>
          </a:p>
          <a:p>
            <a:pPr marL="258763" lvl="1" indent="-342900"/>
            <a:r>
              <a:rPr lang="en-US" altLang="zh-TW" dirty="0"/>
              <a:t>1035 master actions</a:t>
            </a:r>
          </a:p>
          <a:p>
            <a:pPr marL="342900" lvl="2" indent="-342900"/>
            <a:r>
              <a:rPr lang="en-US" altLang="zh-TW" dirty="0"/>
              <a:t>User simulator operating on semantic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029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on master action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56" y="1708150"/>
            <a:ext cx="6972300" cy="4067175"/>
          </a:xfrm>
        </p:spPr>
      </p:pic>
    </p:spTree>
    <p:extLst>
      <p:ext uri="{BB962C8B-B14F-4D97-AF65-F5344CB8AC3E}">
        <p14:creationId xmlns:p14="http://schemas.microsoft.com/office/powerpoint/2010/main" val="504003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on master action space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83431"/>
              </p:ext>
            </p:extLst>
          </p:nvPr>
        </p:nvGraphicFramePr>
        <p:xfrm>
          <a:off x="390398" y="2708920"/>
          <a:ext cx="856895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ACER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Summary space (15 actions)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Master</a:t>
                      </a:r>
                      <a:r>
                        <a:rPr lang="en-US" baseline="0"/>
                        <a:t> space (1035 actions)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89.7%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89.1%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Reward (20max)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11.83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Turns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51520" y="5373216"/>
            <a:ext cx="868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Weisz</a:t>
            </a:r>
            <a:r>
              <a:rPr lang="en-GB" dirty="0">
                <a:latin typeface="Calibri" pitchFamily="34" charset="0"/>
              </a:rPr>
              <a:t>, Budzianowski, Su,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Ga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š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ć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i="1" dirty="0">
                <a:latin typeface="Calibri" pitchFamily="34" charset="0"/>
              </a:rPr>
              <a:t>Sample efficient deep reinforcement learning for dialogue systems with large action spaces</a:t>
            </a:r>
            <a:r>
              <a:rPr lang="en-GB" dirty="0">
                <a:latin typeface="Calibri" pitchFamily="34" charset="0"/>
              </a:rPr>
              <a:t>, IEEE TASLP, 2018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843" y="1718902"/>
            <a:ext cx="8374063" cy="568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kern="0" dirty="0"/>
              <a:t>Human evaluation (~450 dialogues per policy)</a:t>
            </a:r>
          </a:p>
        </p:txBody>
      </p:sp>
    </p:spTree>
    <p:extLst>
      <p:ext uri="{BB962C8B-B14F-4D97-AF65-F5344CB8AC3E}">
        <p14:creationId xmlns:p14="http://schemas.microsoft.com/office/powerpoint/2010/main" val="545320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optimise interactive tasks?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Consider many possibilities of how to act/react</a:t>
            </a:r>
          </a:p>
          <a:p>
            <a:r>
              <a:rPr lang="en-GB" dirty="0"/>
              <a:t>Explore sufficiently the possibilities</a:t>
            </a:r>
          </a:p>
          <a:p>
            <a:r>
              <a:rPr lang="en-GB" dirty="0"/>
              <a:t>Always keep in mind the 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346" y="3459102"/>
            <a:ext cx="4160000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499205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Problem: Standard RL algorithms make random moves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1666875"/>
          <a:ext cx="4968552" cy="406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nnoyingcall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664" y="2276872"/>
            <a:ext cx="3187700" cy="2552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B39A-50D5-4344-B928-45E75C709EEA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010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Intrinsic reward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Intrinsic rewards provide additional rewards estimated by the system</a:t>
            </a:r>
          </a:p>
          <a:p>
            <a:r>
              <a:rPr lang="en-GB" dirty="0"/>
              <a:t>They can be used in combination with external </a:t>
            </a:r>
            <a:r>
              <a:rPr lang="mr-IN" dirty="0"/>
              <a:t>–</a:t>
            </a:r>
            <a:r>
              <a:rPr lang="en-GB" dirty="0"/>
              <a:t> extrinsic reward</a:t>
            </a:r>
          </a:p>
          <a:p>
            <a:r>
              <a:rPr lang="en-GB" dirty="0"/>
              <a:t>Simple model of curiosity:</a:t>
            </a:r>
          </a:p>
          <a:p>
            <a:pPr marL="0" indent="0">
              <a:buNone/>
            </a:pPr>
            <a:r>
              <a:rPr lang="en-GB" dirty="0"/>
              <a:t>	If an action that we take leads us to a belief state that we could not predict it would take us there, we are being curious.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B39A-50D5-4344-B928-45E75C709EE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108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Intrinsic curiosity model [</a:t>
            </a:r>
            <a:r>
              <a:rPr lang="en-GB" dirty="0" err="1"/>
              <a:t>Pathek</a:t>
            </a:r>
            <a:r>
              <a:rPr lang="en-GB" dirty="0"/>
              <a:t> et al, 2017]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b="1" dirty="0"/>
              <a:t>Inverse model </a:t>
            </a:r>
            <a:r>
              <a:rPr lang="mr-IN" dirty="0"/>
              <a:t>–</a:t>
            </a:r>
            <a:r>
              <a:rPr lang="en-GB" dirty="0"/>
              <a:t> estimate the feature mapping which finds the most useful features of two subsequent belief states for action prediction</a:t>
            </a:r>
          </a:p>
          <a:p>
            <a:pPr lvl="1"/>
            <a:r>
              <a:rPr lang="en-GB" b="1" dirty="0"/>
              <a:t>Forward model</a:t>
            </a:r>
            <a:r>
              <a:rPr lang="mr-IN" b="1" dirty="0"/>
              <a:t> </a:t>
            </a:r>
            <a:r>
              <a:rPr lang="mr-IN" dirty="0"/>
              <a:t>–</a:t>
            </a:r>
            <a:r>
              <a:rPr lang="en-GB" dirty="0"/>
              <a:t> estimate the next belief state given the feature encoding of the current belief state and the action taken</a:t>
            </a:r>
          </a:p>
          <a:p>
            <a:pPr lvl="1"/>
            <a:r>
              <a:rPr lang="en-GB" b="1" dirty="0"/>
              <a:t>Intrinsic reward</a:t>
            </a:r>
            <a:r>
              <a:rPr lang="mr-IN" b="1" dirty="0"/>
              <a:t> </a:t>
            </a:r>
            <a:r>
              <a:rPr lang="mr-IN" dirty="0"/>
              <a:t>–</a:t>
            </a:r>
            <a:r>
              <a:rPr lang="en-GB" dirty="0"/>
              <a:t> the difference between the estimated belief state and true belief state </a:t>
            </a:r>
          </a:p>
        </p:txBody>
      </p:sp>
    </p:spTree>
    <p:extLst>
      <p:ext uri="{BB962C8B-B14F-4D97-AF65-F5344CB8AC3E}">
        <p14:creationId xmlns:p14="http://schemas.microsoft.com/office/powerpoint/2010/main" val="2332896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Intrinsic curiosity model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43" y="1708150"/>
            <a:ext cx="6985126" cy="406717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B39A-50D5-4344-B928-45E75C709EE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984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Pydial</a:t>
            </a:r>
            <a:r>
              <a:rPr lang="en-GB" dirty="0"/>
              <a:t> open source dialogue toolkit </a:t>
            </a:r>
            <a:r>
              <a:rPr lang="en-GB" dirty="0" err="1"/>
              <a:t>pydial.org</a:t>
            </a:r>
            <a:endParaRPr lang="en-GB" dirty="0"/>
          </a:p>
          <a:p>
            <a:r>
              <a:rPr lang="en-GB" dirty="0"/>
              <a:t>Cambridge restaurant information system (6 slots, 200 entities)</a:t>
            </a:r>
          </a:p>
          <a:p>
            <a:r>
              <a:rPr lang="en-GB" dirty="0"/>
              <a:t>Belief state 268 dimensions</a:t>
            </a:r>
          </a:p>
          <a:p>
            <a:r>
              <a:rPr lang="en-GB" dirty="0"/>
              <a:t>15 summary actions (request, inform</a:t>
            </a:r>
            <a:r>
              <a:rPr lang="mr-IN" dirty="0"/>
              <a:t>…</a:t>
            </a:r>
            <a:r>
              <a:rPr lang="en-GB" dirty="0"/>
              <a:t>)</a:t>
            </a:r>
          </a:p>
          <a:p>
            <a:r>
              <a:rPr lang="en-GB" dirty="0"/>
              <a:t>Simulated user with 15% semantic error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B39A-50D5-4344-B928-45E75C709EE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30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Curiosity results</a:t>
            </a:r>
            <a:br>
              <a:rPr lang="en-GB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6" y="2033587"/>
            <a:ext cx="5118100" cy="341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B39A-50D5-4344-B928-45E75C709EEA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5373216"/>
            <a:ext cx="8682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Calibri" pitchFamily="34" charset="0"/>
              </a:rPr>
              <a:t>Wesselman</a:t>
            </a:r>
            <a:r>
              <a:rPr lang="en-GB" dirty="0">
                <a:latin typeface="Calibri" pitchFamily="34" charset="0"/>
              </a:rPr>
              <a:t>, Wu, </a:t>
            </a:r>
            <a:r>
              <a:rPr lang="en-GB" dirty="0">
                <a:latin typeface="Calibri" charset="0"/>
                <a:ea typeface="Calibri" charset="0"/>
                <a:cs typeface="Calibri" charset="0"/>
              </a:rPr>
              <a:t>Ga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š</a:t>
            </a:r>
            <a:r>
              <a:rPr lang="en-GB" dirty="0" err="1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sr-Latn-CS" dirty="0" err="1">
                <a:latin typeface="Calibri" charset="0"/>
                <a:ea typeface="Calibri" charset="0"/>
                <a:cs typeface="Calibri" charset="0"/>
              </a:rPr>
              <a:t>ć</a:t>
            </a:r>
            <a:r>
              <a:rPr lang="en-GB" dirty="0">
                <a:latin typeface="Calibri" pitchFamily="34" charset="0"/>
              </a:rPr>
              <a:t>, </a:t>
            </a:r>
            <a:r>
              <a:rPr lang="en-GB" i="1" dirty="0">
                <a:latin typeface="Calibri" pitchFamily="34" charset="0"/>
              </a:rPr>
              <a:t>Curiosity driven reinforcement learning for dialogue management</a:t>
            </a:r>
            <a:r>
              <a:rPr lang="en-GB" dirty="0">
                <a:latin typeface="Calibri" pitchFamily="34" charset="0"/>
              </a:rPr>
              <a:t>, ICASSP, 2019</a:t>
            </a:r>
          </a:p>
        </p:txBody>
      </p:sp>
    </p:spTree>
    <p:extLst>
      <p:ext uri="{BB962C8B-B14F-4D97-AF65-F5344CB8AC3E}">
        <p14:creationId xmlns:p14="http://schemas.microsoft.com/office/powerpoint/2010/main" val="1285624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 dialogue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1844824"/>
            <a:ext cx="8374063" cy="36642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4B39A-50D5-4344-B928-45E75C709EE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05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708150"/>
            <a:ext cx="8220273" cy="4067175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GB" dirty="0"/>
              <a:t>Deep RL is a promising approach to optimise dialogue behaviour</a:t>
            </a:r>
          </a:p>
          <a:p>
            <a:pPr>
              <a:spcAft>
                <a:spcPts val="1000"/>
              </a:spcAft>
            </a:pPr>
            <a:r>
              <a:rPr lang="en-GB" dirty="0"/>
              <a:t>It allows substantially increasing the number of learned actions</a:t>
            </a:r>
          </a:p>
          <a:p>
            <a:pPr>
              <a:spcAft>
                <a:spcPts val="1000"/>
              </a:spcAft>
            </a:pPr>
            <a:r>
              <a:rPr lang="en-GB" dirty="0"/>
              <a:t>It also supports incorporating models of curiosity to more quickly achieve better performance</a:t>
            </a:r>
          </a:p>
          <a:p>
            <a:pPr>
              <a:spcAft>
                <a:spcPts val="1000"/>
              </a:spcAft>
            </a:pPr>
            <a:r>
              <a:rPr lang="en-GB" dirty="0"/>
              <a:t>These properties are essential for modelling a large majority of complex interaction tasks</a:t>
            </a:r>
          </a:p>
          <a:p>
            <a:pPr>
              <a:spcAft>
                <a:spcPts val="1000"/>
              </a:spcAft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2526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Essential components of dialogue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5" y="2810627"/>
            <a:ext cx="8374063" cy="18622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502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Reinforcement learning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86357" y="2636912"/>
            <a:ext cx="2016125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/>
              <a:t>Dialogue system</a:t>
            </a:r>
          </a:p>
        </p:txBody>
      </p:sp>
      <p:cxnSp>
        <p:nvCxnSpPr>
          <p:cNvPr id="14" name="Elbow Connector 13"/>
          <p:cNvCxnSpPr>
            <a:stCxn id="12" idx="2"/>
            <a:endCxn id="17" idx="2"/>
          </p:cNvCxnSpPr>
          <p:nvPr/>
        </p:nvCxnSpPr>
        <p:spPr>
          <a:xfrm rot="5400000" flipH="1">
            <a:off x="4282506" y="1781182"/>
            <a:ext cx="245732" cy="4778097"/>
          </a:xfrm>
          <a:prstGeom prst="bentConnector3">
            <a:avLst>
              <a:gd name="adj1" fmla="val -16297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7" idx="0"/>
            <a:endCxn id="12" idx="0"/>
          </p:cNvCxnSpPr>
          <p:nvPr/>
        </p:nvCxnSpPr>
        <p:spPr>
          <a:xfrm rot="5400000" flipH="1" flipV="1">
            <a:off x="4341495" y="311740"/>
            <a:ext cx="127752" cy="4778097"/>
          </a:xfrm>
          <a:prstGeom prst="bentConnector3">
            <a:avLst>
              <a:gd name="adj1" fmla="val 521114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12" idx="1"/>
          </p:cNvCxnSpPr>
          <p:nvPr/>
        </p:nvCxnSpPr>
        <p:spPr>
          <a:xfrm>
            <a:off x="2738869" y="3455294"/>
            <a:ext cx="3047488" cy="97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16"/>
          <p:cNvSpPr txBox="1">
            <a:spLocks noChangeArrowheads="1"/>
          </p:cNvSpPr>
          <p:nvPr/>
        </p:nvSpPr>
        <p:spPr bwMode="auto">
          <a:xfrm>
            <a:off x="4034630" y="4318357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action a</a:t>
            </a:r>
            <a:r>
              <a:rPr lang="en-GB" altLang="en-US" baseline="-25000"/>
              <a:t>t</a:t>
            </a:r>
            <a:endParaRPr lang="en-GB" altLang="en-US"/>
          </a:p>
        </p:txBody>
      </p:sp>
      <p:sp>
        <p:nvSpPr>
          <p:cNvPr id="24584" name="TextBox 17"/>
          <p:cNvSpPr txBox="1">
            <a:spLocks noChangeArrowheads="1"/>
          </p:cNvSpPr>
          <p:nvPr/>
        </p:nvSpPr>
        <p:spPr bwMode="auto">
          <a:xfrm>
            <a:off x="4035933" y="3074364"/>
            <a:ext cx="1074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reward </a:t>
            </a:r>
            <a:r>
              <a:rPr lang="en-GB" altLang="en-US" err="1"/>
              <a:t>r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4585" name="TextBox 18"/>
          <p:cNvSpPr txBox="1">
            <a:spLocks noChangeArrowheads="1"/>
          </p:cNvSpPr>
          <p:nvPr/>
        </p:nvSpPr>
        <p:spPr bwMode="auto">
          <a:xfrm>
            <a:off x="3923928" y="1684665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observations </a:t>
            </a:r>
            <a:r>
              <a:rPr lang="en-GB" altLang="en-US" err="1"/>
              <a:t>o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75269" y="3776689"/>
            <a:ext cx="1638300" cy="368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belief states </a:t>
            </a:r>
            <a:r>
              <a:rPr lang="en-GB" altLang="en-US" err="1"/>
              <a:t>b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pic>
        <p:nvPicPr>
          <p:cNvPr id="17" name="Picture 71" descr="MCj04061060000[1]">
            <a:hlinkClick r:id="" action="ppaction://noaction">
              <a:snd r:embed="rId3" name="B14xxx-001-080228_151607_0000313_000049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673" y="2764664"/>
            <a:ext cx="1511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549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583" grpId="0"/>
      <p:bldP spid="24584" grpId="0"/>
      <p:bldP spid="24585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Reinforcement learning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83271" y="4694497"/>
            <a:ext cx="14081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Policy</a:t>
            </a:r>
          </a:p>
          <a:p>
            <a:pPr eaLnBrk="1" hangingPunct="1"/>
            <a:endParaRPr lang="en-GB" altLang="en-US" baseline="-25000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  <p:sp>
        <p:nvSpPr>
          <p:cNvPr id="15" name="Rounded Rectangle 14"/>
          <p:cNvSpPr/>
          <p:nvPr/>
        </p:nvSpPr>
        <p:spPr>
          <a:xfrm>
            <a:off x="5786357" y="2636912"/>
            <a:ext cx="2016125" cy="16561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/>
              <a:t>Dialogue system</a:t>
            </a:r>
          </a:p>
        </p:txBody>
      </p:sp>
      <p:cxnSp>
        <p:nvCxnSpPr>
          <p:cNvPr id="17" name="Elbow Connector 16"/>
          <p:cNvCxnSpPr/>
          <p:nvPr/>
        </p:nvCxnSpPr>
        <p:spPr>
          <a:xfrm rot="5400000" flipH="1">
            <a:off x="4282506" y="1781182"/>
            <a:ext cx="245732" cy="4778097"/>
          </a:xfrm>
          <a:prstGeom prst="bentConnector3">
            <a:avLst>
              <a:gd name="adj1" fmla="val -162975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 flipH="1" flipV="1">
            <a:off x="4341495" y="311740"/>
            <a:ext cx="127752" cy="4778097"/>
          </a:xfrm>
          <a:prstGeom prst="bentConnector3">
            <a:avLst>
              <a:gd name="adj1" fmla="val 521114"/>
            </a:avLst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38869" y="3455294"/>
            <a:ext cx="3047488" cy="971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4034630" y="4318357"/>
            <a:ext cx="1035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action a</a:t>
            </a:r>
            <a:r>
              <a:rPr lang="en-GB" altLang="en-US" baseline="-25000"/>
              <a:t>t</a:t>
            </a:r>
            <a:endParaRPr lang="en-GB" altLang="en-US"/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035933" y="3074364"/>
            <a:ext cx="1074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reward </a:t>
            </a:r>
            <a:r>
              <a:rPr lang="en-GB" altLang="en-US" err="1"/>
              <a:t>r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3923928" y="1684665"/>
            <a:ext cx="1716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observations </a:t>
            </a:r>
            <a:r>
              <a:rPr lang="en-GB" altLang="en-US" err="1"/>
              <a:t>o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975269" y="3776689"/>
            <a:ext cx="1638300" cy="3683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belief states </a:t>
            </a:r>
            <a:r>
              <a:rPr lang="en-GB" altLang="en-US" err="1"/>
              <a:t>b</a:t>
            </a:r>
            <a:r>
              <a:rPr lang="en-GB" altLang="en-US" baseline="-25000" err="1"/>
              <a:t>t</a:t>
            </a:r>
            <a:endParaRPr lang="en-GB" altLang="en-US"/>
          </a:p>
        </p:txBody>
      </p:sp>
      <p:pic>
        <p:nvPicPr>
          <p:cNvPr id="24" name="Picture 71" descr="MCj04061060000[1]">
            <a:hlinkClick r:id="" action="ppaction://noaction">
              <a:snd r:embed="rId3" name="B14xxx-001-080228_151607_0000313_0000497.wav"/>
            </a:hlinkClick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0673" y="2764664"/>
            <a:ext cx="15113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0866" y="5301208"/>
            <a:ext cx="1163232" cy="32119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26" name="TextBox 16"/>
          <p:cNvSpPr txBox="1">
            <a:spLocks noChangeArrowheads="1"/>
          </p:cNvSpPr>
          <p:nvPr/>
        </p:nvSpPr>
        <p:spPr bwMode="auto">
          <a:xfrm>
            <a:off x="538994" y="4771194"/>
            <a:ext cx="29546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/>
              <a:t>Long term user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5264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Reinforcement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Return</a:t>
            </a:r>
          </a:p>
          <a:p>
            <a:endParaRPr lang="en-GB"/>
          </a:p>
          <a:p>
            <a:endParaRPr lang="en-GB"/>
          </a:p>
          <a:p>
            <a:r>
              <a:rPr lang="en-GB"/>
              <a:t>Value function</a:t>
            </a:r>
          </a:p>
          <a:p>
            <a:endParaRPr lang="en-GB"/>
          </a:p>
          <a:p>
            <a:r>
              <a:rPr lang="en-GB"/>
              <a:t>Q-function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36091"/>
            <a:ext cx="3838178" cy="671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029712"/>
            <a:ext cx="5233268" cy="625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1985713"/>
            <a:ext cx="4636244" cy="1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7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Reinforcement Learning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function, Q-function or policy approximated via a neural network</a:t>
            </a:r>
          </a:p>
          <a:p>
            <a:r>
              <a:rPr lang="en-US" dirty="0"/>
              <a:t>(+) approximation by non-linear functions </a:t>
            </a:r>
            <a:br>
              <a:rPr lang="en-US" dirty="0"/>
            </a:br>
            <a:r>
              <a:rPr lang="en-US" dirty="0"/>
              <a:t>      (as preferred in reinforcement learning)</a:t>
            </a:r>
          </a:p>
          <a:p>
            <a:r>
              <a:rPr lang="en-US" dirty="0"/>
              <a:t>(-)  </a:t>
            </a:r>
            <a:r>
              <a:rPr lang="en-US" dirty="0" err="1"/>
              <a:t>optimisation</a:t>
            </a:r>
            <a:r>
              <a:rPr lang="en-US" dirty="0"/>
              <a:t> algorithms find only local optima.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8207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Deep Q-network (DQN)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Q-function is approximated as a deep neural network, the gradient is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(-) a biased estimate</a:t>
            </a:r>
          </a:p>
          <a:p>
            <a:r>
              <a:rPr lang="en-US" dirty="0"/>
              <a:t>(-) states are correlated</a:t>
            </a:r>
          </a:p>
          <a:p>
            <a:r>
              <a:rPr lang="en-US" dirty="0"/>
              <a:t>(-) targets are non-stationary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6300192" cy="81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90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approximation as a neural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Policy is </a:t>
            </a:r>
            <a:r>
              <a:rPr lang="en-US" err="1"/>
              <a:t>parameterised</a:t>
            </a:r>
            <a:endParaRPr lang="en-US"/>
          </a:p>
          <a:p>
            <a:r>
              <a:rPr lang="en-US"/>
              <a:t>The objective function is the value of the initial state</a:t>
            </a:r>
          </a:p>
          <a:p>
            <a:r>
              <a:rPr lang="en-US"/>
              <a:t>Policy gradient theorem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Directly used in REINFORCE, but also in actor-critic methods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767581-6A4A-B14A-85FC-08F75FC54724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284984"/>
            <a:ext cx="6421462" cy="93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488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17427</TotalTime>
  <Words>798</Words>
  <Application>Microsoft Macintosh PowerPoint</Application>
  <PresentationFormat>On-screen Show (4:3)</PresentationFormat>
  <Paragraphs>174</Paragraphs>
  <Slides>27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blank</vt:lpstr>
      <vt:lpstr>Fast and curious dialogue policy optimisation</vt:lpstr>
      <vt:lpstr>How to optimise interactive tasks?</vt:lpstr>
      <vt:lpstr>Essential components of dialogue</vt:lpstr>
      <vt:lpstr>Reinforcement learning</vt:lpstr>
      <vt:lpstr>Reinforcement learning</vt:lpstr>
      <vt:lpstr>Reinforcement learning</vt:lpstr>
      <vt:lpstr>Deep Reinforcement Learning </vt:lpstr>
      <vt:lpstr>Deep Q-network (DQN) algorithm</vt:lpstr>
      <vt:lpstr>Policy approximation as a neural network</vt:lpstr>
      <vt:lpstr>Actor-critic framework</vt:lpstr>
      <vt:lpstr>Summary action space</vt:lpstr>
      <vt:lpstr>1. Problem: Too many interactions are needed </vt:lpstr>
      <vt:lpstr>Properties of ACER</vt:lpstr>
      <vt:lpstr>Experience replay </vt:lpstr>
      <vt:lpstr>Q function targets</vt:lpstr>
      <vt:lpstr>Modified neural network architecture</vt:lpstr>
      <vt:lpstr>Evaluation set-up</vt:lpstr>
      <vt:lpstr>Learning on master action space</vt:lpstr>
      <vt:lpstr>Learning on master action space</vt:lpstr>
      <vt:lpstr>2. Problem: Standard RL algorithms make random moves</vt:lpstr>
      <vt:lpstr>Intrinsic reward</vt:lpstr>
      <vt:lpstr>Intrinsic curiosity model [Pathek et al, 2017]</vt:lpstr>
      <vt:lpstr>Intrinsic curiosity model</vt:lpstr>
      <vt:lpstr>Experimental set-up</vt:lpstr>
      <vt:lpstr>Curiosity results </vt:lpstr>
      <vt:lpstr>Example dialogue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for trainable and extensible dialogue systems</dc:title>
  <dc:creator>Microsoft Office User</dc:creator>
  <cp:lastModifiedBy>Microsoft Office User</cp:lastModifiedBy>
  <cp:revision>439</cp:revision>
  <cp:lastPrinted>2018-07-12T23:39:22Z</cp:lastPrinted>
  <dcterms:created xsi:type="dcterms:W3CDTF">2016-02-10T09:18:30Z</dcterms:created>
  <dcterms:modified xsi:type="dcterms:W3CDTF">2020-03-06T10:08:25Z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